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83" r:id="rId1"/>
  </p:sldMasterIdLst>
  <p:sldIdLst>
    <p:sldId id="377" r:id="rId2"/>
    <p:sldId id="346" r:id="rId3"/>
    <p:sldId id="364" r:id="rId4"/>
    <p:sldId id="345" r:id="rId5"/>
    <p:sldId id="347" r:id="rId6"/>
    <p:sldId id="385" r:id="rId7"/>
    <p:sldId id="384" r:id="rId8"/>
    <p:sldId id="381" r:id="rId9"/>
    <p:sldId id="383" r:id="rId10"/>
    <p:sldId id="363" r:id="rId11"/>
    <p:sldId id="386" r:id="rId12"/>
    <p:sldId id="350" r:id="rId13"/>
  </p:sldIdLst>
  <p:sldSz cx="9144000" cy="5143500" type="screen16x9"/>
  <p:notesSz cx="6797675" cy="9926638"/>
  <p:defaultTextStyle>
    <a:lvl1pPr defTabSz="457200">
      <a:defRPr>
        <a:latin typeface="+mj-lt"/>
        <a:ea typeface="+mj-ea"/>
        <a:cs typeface="+mj-cs"/>
        <a:sym typeface="Helvetica Neue"/>
      </a:defRPr>
    </a:lvl1pPr>
    <a:lvl2pPr defTabSz="457200">
      <a:defRPr>
        <a:latin typeface="+mj-lt"/>
        <a:ea typeface="+mj-ea"/>
        <a:cs typeface="+mj-cs"/>
        <a:sym typeface="Helvetica Neue"/>
      </a:defRPr>
    </a:lvl2pPr>
    <a:lvl3pPr defTabSz="457200">
      <a:defRPr>
        <a:latin typeface="+mj-lt"/>
        <a:ea typeface="+mj-ea"/>
        <a:cs typeface="+mj-cs"/>
        <a:sym typeface="Helvetica Neue"/>
      </a:defRPr>
    </a:lvl3pPr>
    <a:lvl4pPr defTabSz="457200">
      <a:defRPr>
        <a:latin typeface="+mj-lt"/>
        <a:ea typeface="+mj-ea"/>
        <a:cs typeface="+mj-cs"/>
        <a:sym typeface="Helvetica Neue"/>
      </a:defRPr>
    </a:lvl4pPr>
    <a:lvl5pPr defTabSz="457200">
      <a:defRPr>
        <a:latin typeface="+mj-lt"/>
        <a:ea typeface="+mj-ea"/>
        <a:cs typeface="+mj-cs"/>
        <a:sym typeface="Helvetica Neue"/>
      </a:defRPr>
    </a:lvl5pPr>
    <a:lvl6pPr defTabSz="457200">
      <a:defRPr>
        <a:latin typeface="+mj-lt"/>
        <a:ea typeface="+mj-ea"/>
        <a:cs typeface="+mj-cs"/>
        <a:sym typeface="Helvetica Neue"/>
      </a:defRPr>
    </a:lvl6pPr>
    <a:lvl7pPr defTabSz="457200">
      <a:defRPr>
        <a:latin typeface="+mj-lt"/>
        <a:ea typeface="+mj-ea"/>
        <a:cs typeface="+mj-cs"/>
        <a:sym typeface="Helvetica Neue"/>
      </a:defRPr>
    </a:lvl7pPr>
    <a:lvl8pPr defTabSz="457200">
      <a:defRPr>
        <a:latin typeface="+mj-lt"/>
        <a:ea typeface="+mj-ea"/>
        <a:cs typeface="+mj-cs"/>
        <a:sym typeface="Helvetica Neue"/>
      </a:defRPr>
    </a:lvl8pPr>
    <a:lvl9pPr defTabSz="457200">
      <a:defRPr>
        <a:latin typeface="+mj-lt"/>
        <a:ea typeface="+mj-ea"/>
        <a:cs typeface="+mj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Default Section" id="{E209CA16-815C-1F4B-89BB-587A20542093}">
          <p14:sldIdLst>
            <p14:sldId id="377"/>
            <p14:sldId id="346"/>
            <p14:sldId id="364"/>
            <p14:sldId id="345"/>
            <p14:sldId id="347"/>
            <p14:sldId id="385"/>
            <p14:sldId id="384"/>
            <p14:sldId id="381"/>
            <p14:sldId id="383"/>
            <p14:sldId id="363"/>
            <p14:sldId id="386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A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_RO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381000" y="4482961"/>
            <a:ext cx="8382002" cy="2"/>
          </a:xfrm>
          <a:prstGeom prst="line">
            <a:avLst/>
          </a:prstGeom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381000" y="1429542"/>
            <a:ext cx="5025044" cy="1925505"/>
          </a:xfrm>
          <a:prstGeom prst="rect">
            <a:avLst/>
          </a:prstGeom>
          <a:effectLst>
            <a:outerShdw blurRad="101600" dist="25400" dir="3653823" rotWithShape="0">
              <a:srgbClr val="000000"/>
            </a:outerShdw>
          </a:effectLst>
        </p:spPr>
        <p:txBody>
          <a:bodyPr anchor="t" anchorCtr="0">
            <a:normAutofit/>
          </a:bodyPr>
          <a:lstStyle>
            <a:lvl1pPr algn="l">
              <a:defRPr sz="5400" spc="0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5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857767"/>
            <a:ext cx="4191001" cy="266261"/>
          </a:xfrm>
        </p:spPr>
        <p:txBody>
          <a:bodyPr vert="horz" numCol="1">
            <a:noAutofit/>
          </a:bodyPr>
          <a:lstStyle>
            <a:lvl1pPr marL="0" indent="0" algn="l">
              <a:buFontTx/>
              <a:buNone/>
              <a:defRPr sz="1200" b="0" i="0" baseline="0">
                <a:solidFill>
                  <a:srgbClr val="FFFFFF"/>
                </a:solidFill>
              </a:defRPr>
            </a:lvl1pPr>
            <a:lvl2pPr marL="190500" indent="0" algn="l">
              <a:buFontTx/>
              <a:buNone/>
              <a:defRPr sz="1200" b="0" i="0">
                <a:solidFill>
                  <a:srgbClr val="FFFFFF"/>
                </a:solidFill>
              </a:defRPr>
            </a:lvl2pPr>
            <a:lvl3pPr marL="381000" indent="0" algn="l">
              <a:buFontTx/>
              <a:buNone/>
              <a:defRPr sz="1200" b="0" i="0">
                <a:solidFill>
                  <a:srgbClr val="FFFFFF"/>
                </a:solidFill>
              </a:defRPr>
            </a:lvl3pPr>
            <a:lvl4pPr marL="571500" indent="0" algn="l">
              <a:buFontTx/>
              <a:buNone/>
              <a:defRPr sz="1200" b="0" i="0">
                <a:solidFill>
                  <a:srgbClr val="FFFFFF"/>
                </a:solidFill>
              </a:defRPr>
            </a:lvl4pPr>
            <a:lvl5pPr marL="762000" indent="0" algn="l">
              <a:buFontTx/>
              <a:buNone/>
              <a:defRPr sz="1200" b="0" i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Nome e </a:t>
            </a:r>
            <a:r>
              <a:rPr lang="en-US" dirty="0" err="1" smtClean="0"/>
              <a:t>cognome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102082"/>
            <a:ext cx="4191001" cy="266261"/>
          </a:xfrm>
        </p:spPr>
        <p:txBody>
          <a:bodyPr vert="horz" numCol="1">
            <a:noAutofit/>
          </a:bodyPr>
          <a:lstStyle>
            <a:lvl1pPr marL="0" indent="0" algn="l">
              <a:buFontTx/>
              <a:buNone/>
              <a:defRPr sz="1200" b="0" i="1">
                <a:solidFill>
                  <a:srgbClr val="FFFFFF"/>
                </a:solidFill>
              </a:defRPr>
            </a:lvl1pPr>
            <a:lvl2pPr marL="190500" indent="0" algn="l">
              <a:buFontTx/>
              <a:buNone/>
              <a:defRPr sz="1200" b="0" i="0">
                <a:solidFill>
                  <a:srgbClr val="FFFFFF"/>
                </a:solidFill>
              </a:defRPr>
            </a:lvl2pPr>
            <a:lvl3pPr marL="381000" indent="0" algn="l">
              <a:buFontTx/>
              <a:buNone/>
              <a:defRPr sz="1200" b="0" i="0">
                <a:solidFill>
                  <a:srgbClr val="FFFFFF"/>
                </a:solidFill>
              </a:defRPr>
            </a:lvl3pPr>
            <a:lvl4pPr marL="571500" indent="0" algn="l">
              <a:buFontTx/>
              <a:buNone/>
              <a:defRPr sz="1200" b="0" i="0">
                <a:solidFill>
                  <a:srgbClr val="FFFFFF"/>
                </a:solidFill>
              </a:defRPr>
            </a:lvl4pPr>
            <a:lvl5pPr marL="762000" indent="0" algn="l">
              <a:buFontTx/>
              <a:buNone/>
              <a:defRPr sz="1200" b="0" i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 smtClean="0"/>
              <a:t>Carica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750878" y="4098998"/>
            <a:ext cx="2012125" cy="259319"/>
          </a:xfrm>
        </p:spPr>
        <p:txBody>
          <a:bodyPr vert="horz" numCol="1">
            <a:noAutofit/>
          </a:bodyPr>
          <a:lstStyle>
            <a:lvl1pPr marL="0" indent="0" algn="r">
              <a:buFontTx/>
              <a:buNone/>
              <a:defRPr sz="1200" b="0" i="0" baseline="0">
                <a:solidFill>
                  <a:srgbClr val="FFFFFF"/>
                </a:solidFill>
              </a:defRPr>
            </a:lvl1pPr>
            <a:lvl2pPr marL="190500" indent="0" algn="r">
              <a:buFontTx/>
              <a:buNone/>
              <a:defRPr sz="1200" b="0" i="0">
                <a:solidFill>
                  <a:srgbClr val="FFFFFF"/>
                </a:solidFill>
              </a:defRPr>
            </a:lvl2pPr>
            <a:lvl3pPr marL="381000" indent="0" algn="r">
              <a:buFontTx/>
              <a:buNone/>
              <a:defRPr sz="1200" b="0" i="0">
                <a:solidFill>
                  <a:srgbClr val="FFFFFF"/>
                </a:solidFill>
              </a:defRPr>
            </a:lvl3pPr>
            <a:lvl4pPr marL="571500" indent="0" algn="r">
              <a:buFontTx/>
              <a:buNone/>
              <a:defRPr sz="1200" b="0" i="0">
                <a:solidFill>
                  <a:srgbClr val="FFFFFF"/>
                </a:solidFill>
              </a:defRPr>
            </a:lvl4pPr>
            <a:lvl5pPr marL="762000" indent="0" algn="r">
              <a:buFontTx/>
              <a:buNone/>
              <a:defRPr sz="1200" b="0" i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 smtClean="0"/>
              <a:t>Luogo</a:t>
            </a:r>
            <a:r>
              <a:rPr lang="en-US" dirty="0" smtClean="0"/>
              <a:t> 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54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+Text 2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18510" y="491612"/>
            <a:ext cx="3941069" cy="3888498"/>
          </a:xfrm>
        </p:spPr>
        <p:txBody>
          <a:bodyPr vert="horz" numCol="1">
            <a:noAutofit/>
          </a:bodyPr>
          <a:lstStyle>
            <a:lvl1pPr marL="171450" indent="-171450" algn="just">
              <a:buFont typeface="Wingdings" charset="2"/>
              <a:buChar char="§"/>
              <a:defRPr sz="1400" b="0" i="0">
                <a:solidFill>
                  <a:schemeClr val="bg2"/>
                </a:solidFill>
                <a:latin typeface="+mn-lt"/>
              </a:defRPr>
            </a:lvl1pPr>
            <a:lvl2pPr marL="190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381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571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762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hape 3"/>
          <p:cNvSpPr/>
          <p:nvPr userDrawn="1"/>
        </p:nvSpPr>
        <p:spPr>
          <a:xfrm>
            <a:off x="381000" y="4768711"/>
            <a:ext cx="8382002" cy="2"/>
          </a:xfrm>
          <a:prstGeom prst="line">
            <a:avLst/>
          </a:prstGeom>
          <a:ln w="25400">
            <a:solidFill>
              <a:srgbClr val="03309D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3309D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381001" y="1286593"/>
            <a:ext cx="3797763" cy="2423849"/>
          </a:xfrm>
        </p:spPr>
        <p:txBody>
          <a:bodyPr vert="horz">
            <a:normAutofit/>
          </a:bodyPr>
          <a:lstStyle>
            <a:lvl1pPr algn="r">
              <a:defRPr sz="2800">
                <a:solidFill>
                  <a:srgbClr val="0046AD"/>
                </a:solidFill>
              </a:defRPr>
            </a:lvl1pPr>
          </a:lstStyle>
          <a:p>
            <a:r>
              <a:rPr lang="it-IT" dirty="0" smtClean="0"/>
              <a:t>Index</a:t>
            </a:r>
            <a:endParaRPr lang="en-US" dirty="0"/>
          </a:p>
        </p:txBody>
      </p:sp>
      <p:sp>
        <p:nvSpPr>
          <p:cNvPr id="14" name="Shape 130"/>
          <p:cNvSpPr>
            <a:spLocks noGrp="1"/>
          </p:cNvSpPr>
          <p:nvPr>
            <p:ph type="sldNum" sz="quarter" idx="2"/>
          </p:nvPr>
        </p:nvSpPr>
        <p:spPr>
          <a:xfrm>
            <a:off x="6625976" y="4809129"/>
            <a:ext cx="2133602" cy="1384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‹nº›</a:t>
            </a:fld>
            <a:endParaRPr lang="en-US"/>
          </a:p>
        </p:txBody>
      </p:sp>
      <p:cxnSp>
        <p:nvCxnSpPr>
          <p:cNvPr id="4" name="Connettore 1 3"/>
          <p:cNvCxnSpPr/>
          <p:nvPr userDrawn="1"/>
        </p:nvCxnSpPr>
        <p:spPr>
          <a:xfrm>
            <a:off x="4493021" y="491612"/>
            <a:ext cx="0" cy="3888498"/>
          </a:xfrm>
          <a:prstGeom prst="line">
            <a:avLst/>
          </a:prstGeom>
          <a:noFill/>
          <a:ln w="25400" cap="flat">
            <a:solidFill>
              <a:srgbClr val="0046A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866311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+Text 2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1001" y="1341522"/>
            <a:ext cx="8378578" cy="3038588"/>
          </a:xfrm>
        </p:spPr>
        <p:txBody>
          <a:bodyPr vert="horz" numCol="1">
            <a:noAutofit/>
          </a:bodyPr>
          <a:lstStyle>
            <a:lvl1pPr marL="0" indent="0" algn="just">
              <a:buFontTx/>
              <a:buNone/>
              <a:defRPr sz="1400" b="0" i="0">
                <a:solidFill>
                  <a:srgbClr val="414141"/>
                </a:solidFill>
                <a:latin typeface="+mn-lt"/>
              </a:defRPr>
            </a:lvl1pPr>
            <a:lvl2pPr marL="190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381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571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762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hape 3"/>
          <p:cNvSpPr/>
          <p:nvPr userDrawn="1"/>
        </p:nvSpPr>
        <p:spPr>
          <a:xfrm>
            <a:off x="381000" y="4768711"/>
            <a:ext cx="8382002" cy="2"/>
          </a:xfrm>
          <a:prstGeom prst="line">
            <a:avLst/>
          </a:prstGeom>
          <a:ln w="25400">
            <a:solidFill>
              <a:srgbClr val="03309D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3309D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69769" y="51382"/>
            <a:ext cx="8389924" cy="605095"/>
          </a:xfrm>
        </p:spPr>
        <p:txBody>
          <a:bodyPr vert="horz"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Shape 130"/>
          <p:cNvSpPr>
            <a:spLocks noGrp="1"/>
          </p:cNvSpPr>
          <p:nvPr>
            <p:ph type="sldNum" sz="quarter" idx="2"/>
          </p:nvPr>
        </p:nvSpPr>
        <p:spPr>
          <a:xfrm>
            <a:off x="6625976" y="4809129"/>
            <a:ext cx="2133602" cy="1384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36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+Text 2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1002" y="1341522"/>
            <a:ext cx="8378577" cy="3038588"/>
          </a:xfrm>
        </p:spPr>
        <p:txBody>
          <a:bodyPr vert="horz" numCol="2">
            <a:noAutofit/>
          </a:bodyPr>
          <a:lstStyle>
            <a:lvl1pPr marL="0" indent="0" algn="just">
              <a:buFontTx/>
              <a:buNone/>
              <a:tabLst/>
              <a:defRPr sz="1400" b="0" i="0">
                <a:solidFill>
                  <a:srgbClr val="414141"/>
                </a:solidFill>
                <a:latin typeface="+mn-lt"/>
              </a:defRPr>
            </a:lvl1pPr>
            <a:lvl2pPr marL="190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381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571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762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hape 3"/>
          <p:cNvSpPr/>
          <p:nvPr userDrawn="1"/>
        </p:nvSpPr>
        <p:spPr>
          <a:xfrm>
            <a:off x="381000" y="4768711"/>
            <a:ext cx="8382002" cy="2"/>
          </a:xfrm>
          <a:prstGeom prst="line">
            <a:avLst/>
          </a:prstGeom>
          <a:ln w="25400">
            <a:solidFill>
              <a:srgbClr val="03309D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3309D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69769" y="51382"/>
            <a:ext cx="8389924" cy="605095"/>
          </a:xfrm>
        </p:spPr>
        <p:txBody>
          <a:bodyPr vert="horz"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Shape 130"/>
          <p:cNvSpPr>
            <a:spLocks noGrp="1"/>
          </p:cNvSpPr>
          <p:nvPr>
            <p:ph type="sldNum" sz="quarter" idx="2"/>
          </p:nvPr>
        </p:nvSpPr>
        <p:spPr>
          <a:xfrm>
            <a:off x="6625976" y="4809129"/>
            <a:ext cx="2133602" cy="1384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64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+Text 2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24932" y="1341522"/>
            <a:ext cx="4234646" cy="3038588"/>
          </a:xfrm>
        </p:spPr>
        <p:txBody>
          <a:bodyPr vert="horz" numCol="1">
            <a:noAutofit/>
          </a:bodyPr>
          <a:lstStyle>
            <a:lvl1pPr marL="0" indent="0" algn="just">
              <a:buFontTx/>
              <a:buNone/>
              <a:tabLst/>
              <a:defRPr sz="1400" b="0" i="0">
                <a:solidFill>
                  <a:srgbClr val="414141"/>
                </a:solidFill>
                <a:latin typeface="+mn-lt"/>
              </a:defRPr>
            </a:lvl1pPr>
            <a:lvl2pPr marL="190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381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571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762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hape 3"/>
          <p:cNvSpPr/>
          <p:nvPr userDrawn="1"/>
        </p:nvSpPr>
        <p:spPr>
          <a:xfrm>
            <a:off x="381000" y="4768711"/>
            <a:ext cx="8382002" cy="2"/>
          </a:xfrm>
          <a:prstGeom prst="line">
            <a:avLst/>
          </a:prstGeom>
          <a:ln w="25400">
            <a:solidFill>
              <a:srgbClr val="03309D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3309D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69769" y="51382"/>
            <a:ext cx="8389924" cy="605095"/>
          </a:xfrm>
        </p:spPr>
        <p:txBody>
          <a:bodyPr vert="horz"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Shape 130"/>
          <p:cNvSpPr>
            <a:spLocks noGrp="1"/>
          </p:cNvSpPr>
          <p:nvPr>
            <p:ph type="sldNum" sz="quarter" idx="2"/>
          </p:nvPr>
        </p:nvSpPr>
        <p:spPr>
          <a:xfrm>
            <a:off x="6625976" y="4809129"/>
            <a:ext cx="2133602" cy="1384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Segnaposto immagine 1"/>
          <p:cNvSpPr>
            <a:spLocks noGrp="1"/>
          </p:cNvSpPr>
          <p:nvPr>
            <p:ph type="pic" sz="quarter" idx="10"/>
          </p:nvPr>
        </p:nvSpPr>
        <p:spPr>
          <a:xfrm>
            <a:off x="380999" y="1341521"/>
            <a:ext cx="3914176" cy="3038588"/>
          </a:xfrm>
        </p:spPr>
      </p:sp>
    </p:spTree>
    <p:extLst>
      <p:ext uri="{BB962C8B-B14F-4D97-AF65-F5344CB8AC3E}">
        <p14:creationId xmlns:p14="http://schemas.microsoft.com/office/powerpoint/2010/main" val="16577384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+Text 2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41725" y="3528993"/>
            <a:ext cx="2517853" cy="801772"/>
          </a:xfrm>
        </p:spPr>
        <p:txBody>
          <a:bodyPr vert="horz" numCol="1">
            <a:noAutofit/>
          </a:bodyPr>
          <a:lstStyle>
            <a:lvl1pPr marL="0" indent="0" algn="l">
              <a:buFontTx/>
              <a:buNone/>
              <a:defRPr sz="1100" b="0" i="1" baseline="0">
                <a:solidFill>
                  <a:srgbClr val="414141"/>
                </a:solidFill>
                <a:latin typeface="+mn-lt"/>
              </a:defRPr>
            </a:lvl1pPr>
            <a:lvl2pPr marL="190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381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571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762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Didascalia immagine</a:t>
            </a:r>
            <a:endParaRPr lang="en-US" dirty="0"/>
          </a:p>
        </p:txBody>
      </p:sp>
      <p:sp>
        <p:nvSpPr>
          <p:cNvPr id="10" name="Shape 3"/>
          <p:cNvSpPr/>
          <p:nvPr userDrawn="1"/>
        </p:nvSpPr>
        <p:spPr>
          <a:xfrm>
            <a:off x="381000" y="4768711"/>
            <a:ext cx="8382002" cy="2"/>
          </a:xfrm>
          <a:prstGeom prst="line">
            <a:avLst/>
          </a:prstGeom>
          <a:ln w="25400">
            <a:solidFill>
              <a:srgbClr val="03309D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3309D"/>
              </a:solidFill>
            </a:endParaRPr>
          </a:p>
        </p:txBody>
      </p:sp>
      <p:sp>
        <p:nvSpPr>
          <p:cNvPr id="14" name="Shape 130"/>
          <p:cNvSpPr>
            <a:spLocks noGrp="1"/>
          </p:cNvSpPr>
          <p:nvPr>
            <p:ph type="sldNum" sz="quarter" idx="2"/>
          </p:nvPr>
        </p:nvSpPr>
        <p:spPr>
          <a:xfrm>
            <a:off x="6625976" y="4809129"/>
            <a:ext cx="2133602" cy="1384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Segnaposto immagine 1"/>
          <p:cNvSpPr>
            <a:spLocks noGrp="1"/>
          </p:cNvSpPr>
          <p:nvPr>
            <p:ph type="pic" sz="quarter" idx="10"/>
          </p:nvPr>
        </p:nvSpPr>
        <p:spPr>
          <a:xfrm>
            <a:off x="381000" y="982176"/>
            <a:ext cx="5528854" cy="3348589"/>
          </a:xfrm>
        </p:spPr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69769" y="51382"/>
            <a:ext cx="8389924" cy="605095"/>
          </a:xfrm>
        </p:spPr>
        <p:txBody>
          <a:bodyPr vert="horz"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797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+Text 2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31394" y="4307792"/>
            <a:ext cx="4831609" cy="356108"/>
          </a:xfrm>
        </p:spPr>
        <p:txBody>
          <a:bodyPr vert="horz" numCol="1">
            <a:noAutofit/>
          </a:bodyPr>
          <a:lstStyle>
            <a:lvl1pPr marL="0" indent="0" algn="r">
              <a:buFontTx/>
              <a:buNone/>
              <a:defRPr sz="1100" b="0" i="1" baseline="0">
                <a:solidFill>
                  <a:srgbClr val="414141"/>
                </a:solidFill>
                <a:latin typeface="+mn-lt"/>
              </a:defRPr>
            </a:lvl1pPr>
            <a:lvl2pPr marL="190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381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5715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762000" indent="0" algn="just">
              <a:buFontTx/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Didascalia video</a:t>
            </a:r>
            <a:endParaRPr lang="en-US" dirty="0"/>
          </a:p>
        </p:txBody>
      </p:sp>
      <p:sp>
        <p:nvSpPr>
          <p:cNvPr id="10" name="Shape 3"/>
          <p:cNvSpPr/>
          <p:nvPr userDrawn="1"/>
        </p:nvSpPr>
        <p:spPr>
          <a:xfrm>
            <a:off x="381000" y="4768711"/>
            <a:ext cx="8382002" cy="2"/>
          </a:xfrm>
          <a:prstGeom prst="line">
            <a:avLst/>
          </a:prstGeom>
          <a:ln w="25400">
            <a:solidFill>
              <a:srgbClr val="03309D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3309D"/>
              </a:solidFill>
            </a:endParaRPr>
          </a:p>
        </p:txBody>
      </p:sp>
      <p:sp>
        <p:nvSpPr>
          <p:cNvPr id="14" name="Shape 130"/>
          <p:cNvSpPr>
            <a:spLocks noGrp="1"/>
          </p:cNvSpPr>
          <p:nvPr>
            <p:ph type="sldNum" sz="quarter" idx="2"/>
          </p:nvPr>
        </p:nvSpPr>
        <p:spPr>
          <a:xfrm>
            <a:off x="6625976" y="4809129"/>
            <a:ext cx="2133602" cy="1384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Segnaposto immagine 1"/>
          <p:cNvSpPr>
            <a:spLocks noGrp="1"/>
          </p:cNvSpPr>
          <p:nvPr>
            <p:ph type="pic" sz="quarter" idx="10"/>
          </p:nvPr>
        </p:nvSpPr>
        <p:spPr>
          <a:xfrm>
            <a:off x="381000" y="1165975"/>
            <a:ext cx="8382002" cy="2917809"/>
          </a:xfrm>
        </p:spPr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69769" y="51382"/>
            <a:ext cx="8389924" cy="605095"/>
          </a:xfrm>
        </p:spPr>
        <p:txBody>
          <a:bodyPr vert="horz"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283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8"/>
          <p:cNvSpPr>
            <a:spLocks noChangeShapeType="1"/>
          </p:cNvSpPr>
          <p:nvPr userDrawn="1"/>
        </p:nvSpPr>
        <p:spPr bwMode="auto">
          <a:xfrm>
            <a:off x="381000" y="4483100"/>
            <a:ext cx="8382000" cy="0"/>
          </a:xfrm>
          <a:prstGeom prst="line">
            <a:avLst/>
          </a:prstGeom>
          <a:noFill/>
          <a:ln w="635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"/>
          <p:cNvSpPr/>
          <p:nvPr userDrawn="1"/>
        </p:nvSpPr>
        <p:spPr>
          <a:xfrm>
            <a:off x="381000" y="4670135"/>
            <a:ext cx="2135200" cy="153888"/>
          </a:xfrm>
          <a:prstGeom prst="rect">
            <a:avLst/>
          </a:prstGeom>
          <a:ln w="12700">
            <a:noFill/>
            <a:miter lim="400000"/>
          </a:ln>
          <a:extLst/>
        </p:spPr>
        <p:txBody>
          <a:bodyPr wrap="none" lIns="0" tIns="0" rIns="0" bIns="0">
            <a:spAutoFit/>
          </a:bodyPr>
          <a:lstStyle>
            <a:lvl1pPr>
              <a:defRPr sz="1000" b="1">
                <a:solidFill>
                  <a:srgbClr val="E0DED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 Horizonte, 01 </a:t>
            </a:r>
            <a:r>
              <a:rPr lang="en-US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n-US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381000" y="4768711"/>
            <a:ext cx="8382002" cy="2"/>
          </a:xfrm>
          <a:prstGeom prst="line">
            <a:avLst/>
          </a:prstGeom>
          <a:ln w="25400">
            <a:solidFill>
              <a:srgbClr val="03309D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3309D"/>
              </a:solidFill>
            </a:endParaRP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564045"/>
            <a:ext cx="8229600" cy="280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numCol="1" spcCol="411480">
            <a:normAutofit/>
          </a:bodyPr>
          <a:lstStyle/>
          <a:p>
            <a:pPr lvl="0"/>
            <a:r>
              <a:rPr sz="1200" b="1" spc="-12" dirty="0">
                <a:solidFill>
                  <a:srgbClr val="414042"/>
                </a:solidFill>
              </a:rPr>
              <a:t>Body Level One</a:t>
            </a:r>
          </a:p>
          <a:p>
            <a:pPr lvl="1"/>
            <a:r>
              <a:rPr sz="1200" b="1" spc="-12" dirty="0">
                <a:solidFill>
                  <a:srgbClr val="414042"/>
                </a:solidFill>
              </a:rPr>
              <a:t>Body Level Two</a:t>
            </a:r>
          </a:p>
          <a:p>
            <a:pPr lvl="2"/>
            <a:r>
              <a:rPr sz="1200" b="1" spc="-12" dirty="0">
                <a:solidFill>
                  <a:srgbClr val="414042"/>
                </a:solidFill>
              </a:rPr>
              <a:t>Body Level Three</a:t>
            </a:r>
          </a:p>
          <a:p>
            <a:pPr lvl="3"/>
            <a:r>
              <a:rPr sz="1200" b="1" spc="-12" dirty="0">
                <a:solidFill>
                  <a:srgbClr val="414042"/>
                </a:solidFill>
              </a:rPr>
              <a:t>Body Level Four</a:t>
            </a:r>
          </a:p>
          <a:p>
            <a:pPr lvl="4"/>
            <a:r>
              <a:rPr sz="1200" b="1" spc="-12" dirty="0">
                <a:solidFill>
                  <a:srgbClr val="414042"/>
                </a:solidFill>
              </a:rP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251000"/>
            <a:ext cx="8229600" cy="694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t-IT" dirty="0" smtClean="0"/>
              <a:t>Clicca per aggiungere un titolo</a:t>
            </a:r>
            <a:endParaRPr sz="2400" b="1" spc="-48" dirty="0">
              <a:solidFill>
                <a:srgbClr val="414042"/>
              </a:solidFill>
            </a:endParaRPr>
          </a:p>
        </p:txBody>
      </p:sp>
      <p:sp>
        <p:nvSpPr>
          <p:cNvPr id="9" name="Shape 130"/>
          <p:cNvSpPr>
            <a:spLocks noGrp="1"/>
          </p:cNvSpPr>
          <p:nvPr>
            <p:ph type="sldNum" sz="quarter" idx="4"/>
          </p:nvPr>
        </p:nvSpPr>
        <p:spPr>
          <a:xfrm>
            <a:off x="6516216" y="4505740"/>
            <a:ext cx="2133602" cy="138499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2" r:id="rId2"/>
    <p:sldLayoutId id="2147483707" r:id="rId3"/>
    <p:sldLayoutId id="2147483703" r:id="rId4"/>
    <p:sldLayoutId id="2147483705" r:id="rId5"/>
    <p:sldLayoutId id="2147483704" r:id="rId6"/>
    <p:sldLayoutId id="2147483706" r:id="rId7"/>
    <p:sldLayoutId id="2147483708" r:id="rId8"/>
  </p:sldLayoutIdLst>
  <p:transition spd="med"/>
  <p:hf hdr="0" ftr="0" dt="0"/>
  <p:txStyles>
    <p:titleStyle>
      <a:lvl1pPr defTabSz="457200" eaLnBrk="1" hangingPunct="1">
        <a:defRPr sz="2400" b="1" spc="-48" baseline="0">
          <a:solidFill>
            <a:srgbClr val="0046AD"/>
          </a:solidFill>
          <a:latin typeface="+mj-lt"/>
          <a:ea typeface="+mj-ea"/>
          <a:cs typeface="+mj-cs"/>
          <a:sym typeface="Helvetica Neue"/>
        </a:defRPr>
      </a:lvl1pPr>
      <a:lvl2pPr defTabSz="457200" eaLnBrk="1" hangingPunct="1">
        <a:defRPr sz="2400" b="1" spc="-48">
          <a:solidFill>
            <a:srgbClr val="414042"/>
          </a:solidFill>
          <a:latin typeface="+mj-lt"/>
          <a:ea typeface="+mj-ea"/>
          <a:cs typeface="+mj-cs"/>
          <a:sym typeface="Helvetica Neue"/>
        </a:defRPr>
      </a:lvl2pPr>
      <a:lvl3pPr defTabSz="457200" eaLnBrk="1" hangingPunct="1">
        <a:defRPr sz="2400" b="1" spc="-48">
          <a:solidFill>
            <a:srgbClr val="414042"/>
          </a:solidFill>
          <a:latin typeface="+mj-lt"/>
          <a:ea typeface="+mj-ea"/>
          <a:cs typeface="+mj-cs"/>
          <a:sym typeface="Helvetica Neue"/>
        </a:defRPr>
      </a:lvl3pPr>
      <a:lvl4pPr defTabSz="457200" eaLnBrk="1" hangingPunct="1">
        <a:defRPr sz="2400" b="1" spc="-48">
          <a:solidFill>
            <a:srgbClr val="414042"/>
          </a:solidFill>
          <a:latin typeface="+mj-lt"/>
          <a:ea typeface="+mj-ea"/>
          <a:cs typeface="+mj-cs"/>
          <a:sym typeface="Helvetica Neue"/>
        </a:defRPr>
      </a:lvl4pPr>
      <a:lvl5pPr defTabSz="457200" eaLnBrk="1" hangingPunct="1">
        <a:defRPr sz="2400" b="1" spc="-48">
          <a:solidFill>
            <a:srgbClr val="414042"/>
          </a:solidFill>
          <a:latin typeface="+mj-lt"/>
          <a:ea typeface="+mj-ea"/>
          <a:cs typeface="+mj-cs"/>
          <a:sym typeface="Helvetica Neue"/>
        </a:defRPr>
      </a:lvl5pPr>
      <a:lvl6pPr defTabSz="457200" eaLnBrk="1" hangingPunct="1">
        <a:defRPr sz="2400" b="1" spc="-48">
          <a:solidFill>
            <a:srgbClr val="414042"/>
          </a:solidFill>
          <a:latin typeface="+mj-lt"/>
          <a:ea typeface="+mj-ea"/>
          <a:cs typeface="+mj-cs"/>
          <a:sym typeface="Helvetica Neue"/>
        </a:defRPr>
      </a:lvl6pPr>
      <a:lvl7pPr defTabSz="457200" eaLnBrk="1" hangingPunct="1">
        <a:defRPr sz="2400" b="1" spc="-48">
          <a:solidFill>
            <a:srgbClr val="414042"/>
          </a:solidFill>
          <a:latin typeface="+mj-lt"/>
          <a:ea typeface="+mj-ea"/>
          <a:cs typeface="+mj-cs"/>
          <a:sym typeface="Helvetica Neue"/>
        </a:defRPr>
      </a:lvl7pPr>
      <a:lvl8pPr defTabSz="457200" eaLnBrk="1" hangingPunct="1">
        <a:defRPr sz="2400" b="1" spc="-48">
          <a:solidFill>
            <a:srgbClr val="414042"/>
          </a:solidFill>
          <a:latin typeface="+mj-lt"/>
          <a:ea typeface="+mj-ea"/>
          <a:cs typeface="+mj-cs"/>
          <a:sym typeface="Helvetica Neue"/>
        </a:defRPr>
      </a:lvl8pPr>
      <a:lvl9pPr defTabSz="457200" eaLnBrk="1" hangingPunct="1">
        <a:defRPr sz="2400" b="1" spc="-48">
          <a:solidFill>
            <a:srgbClr val="414042"/>
          </a:solidFill>
          <a:latin typeface="+mj-lt"/>
          <a:ea typeface="+mj-ea"/>
          <a:cs typeface="+mj-cs"/>
          <a:sym typeface="Helvetica Neue"/>
        </a:defRPr>
      </a:lvl9pPr>
    </p:titleStyle>
    <p:bodyStyle>
      <a:lvl1pPr marL="0" indent="0" defTabSz="457200" eaLnBrk="1" hangingPunct="1">
        <a:lnSpc>
          <a:spcPct val="120000"/>
        </a:lnSpc>
        <a:spcBef>
          <a:spcPts val="1200"/>
        </a:spcBef>
        <a:buSzPct val="100000"/>
        <a:buFontTx/>
        <a:buNone/>
        <a:defRPr sz="1200" b="1" spc="-12" dirty="0">
          <a:solidFill>
            <a:schemeClr val="tx2"/>
          </a:solidFill>
          <a:latin typeface="+mj-lt"/>
          <a:ea typeface="+mj-ea"/>
          <a:cs typeface="+mj-cs"/>
          <a:sym typeface="Helvetica Neue"/>
        </a:defRPr>
      </a:lvl1pPr>
      <a:lvl2pPr marL="190500" indent="0" defTabSz="457200" eaLnBrk="1" hangingPunct="1">
        <a:lnSpc>
          <a:spcPct val="120000"/>
        </a:lnSpc>
        <a:spcBef>
          <a:spcPts val="1200"/>
        </a:spcBef>
        <a:buSzPct val="100000"/>
        <a:buFontTx/>
        <a:buNone/>
        <a:defRPr sz="1200" b="1" spc="-12" dirty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  <a:sym typeface="Helvetica Neue"/>
        </a:defRPr>
      </a:lvl2pPr>
      <a:lvl3pPr marL="381000" indent="0" defTabSz="457200" eaLnBrk="1" hangingPunct="1">
        <a:lnSpc>
          <a:spcPct val="120000"/>
        </a:lnSpc>
        <a:spcBef>
          <a:spcPts val="1200"/>
        </a:spcBef>
        <a:buSzPct val="100000"/>
        <a:buFontTx/>
        <a:buNone/>
        <a:defRPr sz="1200" b="1" spc="-12" dirty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  <a:sym typeface="Helvetica Neue"/>
        </a:defRPr>
      </a:lvl3pPr>
      <a:lvl4pPr marL="571500" indent="0" defTabSz="457200" eaLnBrk="1" hangingPunct="1">
        <a:lnSpc>
          <a:spcPct val="120000"/>
        </a:lnSpc>
        <a:spcBef>
          <a:spcPts val="1200"/>
        </a:spcBef>
        <a:buSzPct val="100000"/>
        <a:buFontTx/>
        <a:buNone/>
        <a:defRPr sz="1200" b="1" spc="-12" dirty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  <a:sym typeface="Helvetica Neue"/>
        </a:defRPr>
      </a:lvl4pPr>
      <a:lvl5pPr marL="762000" indent="0" defTabSz="457200" eaLnBrk="1" hangingPunct="1">
        <a:lnSpc>
          <a:spcPct val="120000"/>
        </a:lnSpc>
        <a:spcBef>
          <a:spcPts val="1200"/>
        </a:spcBef>
        <a:buSzPct val="100000"/>
        <a:buFontTx/>
        <a:buNone/>
        <a:defRPr sz="1200" b="1" spc="-12" dirty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  <a:sym typeface="Helvetica Neue"/>
        </a:defRPr>
      </a:lvl5pPr>
      <a:lvl6pPr marL="2423160" indent="-137160" defTabSz="457200" eaLnBrk="1" hangingPunct="1">
        <a:lnSpc>
          <a:spcPct val="120000"/>
        </a:lnSpc>
        <a:spcBef>
          <a:spcPts val="1200"/>
        </a:spcBef>
        <a:buSzPct val="100000"/>
        <a:buChar char="•"/>
        <a:defRPr sz="1200" b="1" spc="-12">
          <a:solidFill>
            <a:srgbClr val="414042"/>
          </a:solidFill>
          <a:latin typeface="+mj-lt"/>
          <a:ea typeface="+mj-ea"/>
          <a:cs typeface="+mj-cs"/>
          <a:sym typeface="Helvetica Neue"/>
        </a:defRPr>
      </a:lvl6pPr>
      <a:lvl7pPr marL="2880360" indent="-137160" defTabSz="457200" eaLnBrk="1" hangingPunct="1">
        <a:lnSpc>
          <a:spcPct val="120000"/>
        </a:lnSpc>
        <a:spcBef>
          <a:spcPts val="1200"/>
        </a:spcBef>
        <a:buSzPct val="100000"/>
        <a:buChar char="•"/>
        <a:defRPr sz="1200" b="1" spc="-12">
          <a:solidFill>
            <a:srgbClr val="414042"/>
          </a:solidFill>
          <a:latin typeface="+mj-lt"/>
          <a:ea typeface="+mj-ea"/>
          <a:cs typeface="+mj-cs"/>
          <a:sym typeface="Helvetica Neue"/>
        </a:defRPr>
      </a:lvl7pPr>
      <a:lvl8pPr marL="3337559" indent="-137159" defTabSz="457200" eaLnBrk="1" hangingPunct="1">
        <a:lnSpc>
          <a:spcPct val="120000"/>
        </a:lnSpc>
        <a:spcBef>
          <a:spcPts val="1200"/>
        </a:spcBef>
        <a:buSzPct val="100000"/>
        <a:buChar char="•"/>
        <a:defRPr sz="1200" b="1" spc="-12">
          <a:solidFill>
            <a:srgbClr val="414042"/>
          </a:solidFill>
          <a:latin typeface="+mj-lt"/>
          <a:ea typeface="+mj-ea"/>
          <a:cs typeface="+mj-cs"/>
          <a:sym typeface="Helvetica Neue"/>
        </a:defRPr>
      </a:lvl8pPr>
      <a:lvl9pPr marL="3794759" indent="-137159" defTabSz="457200" eaLnBrk="1" hangingPunct="1">
        <a:lnSpc>
          <a:spcPct val="120000"/>
        </a:lnSpc>
        <a:spcBef>
          <a:spcPts val="1200"/>
        </a:spcBef>
        <a:buSzPct val="100000"/>
        <a:buChar char="•"/>
        <a:defRPr sz="1200" b="1" spc="-12">
          <a:solidFill>
            <a:srgbClr val="414042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457200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algn="r" defTabSz="457200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algn="r" defTabSz="457200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algn="r" defTabSz="457200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algn="r" defTabSz="457200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algn="r" defTabSz="457200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algn="r" defTabSz="457200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algn="r" defTabSz="457200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algn="r" defTabSz="457200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emf"/><Relationship Id="rId5" Type="http://schemas.openxmlformats.org/officeDocument/2006/relationships/image" Target="../media/image15.png"/><Relationship Id="rId10" Type="http://schemas.openxmlformats.org/officeDocument/2006/relationships/image" Target="../media/image20.emf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6754" y="1585699"/>
            <a:ext cx="8723085" cy="1925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CEM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i="1" dirty="0" smtClean="0">
                <a:solidFill>
                  <a:schemeClr val="bg1"/>
                </a:solidFill>
              </a:rPr>
              <a:t>COLÉGIO </a:t>
            </a:r>
            <a:r>
              <a:rPr lang="it-IT" i="1" dirty="0" smtClean="0">
                <a:solidFill>
                  <a:schemeClr val="bg1"/>
                </a:solidFill>
              </a:rPr>
              <a:t>ESTADUAL DE </a:t>
            </a:r>
            <a:r>
              <a:rPr lang="it-IT" i="1" dirty="0" smtClean="0">
                <a:solidFill>
                  <a:schemeClr val="bg1"/>
                </a:solidFill>
              </a:rPr>
              <a:t>EMPRESAS</a:t>
            </a:r>
            <a:br>
              <a:rPr lang="it-IT" i="1" dirty="0" smtClean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/>
            </a:r>
            <a:br>
              <a:rPr lang="it-IT" i="1" dirty="0">
                <a:solidFill>
                  <a:schemeClr val="bg1"/>
                </a:solidFill>
              </a:rPr>
            </a:br>
            <a:r>
              <a:rPr lang="it-IT" i="1" dirty="0" smtClean="0">
                <a:solidFill>
                  <a:schemeClr val="bg1"/>
                </a:solidFill>
              </a:rPr>
              <a:t>														</a:t>
            </a:r>
            <a:r>
              <a:rPr lang="it-IT" u="sng" dirty="0" err="1" smtClean="0">
                <a:solidFill>
                  <a:schemeClr val="bg1"/>
                </a:solidFill>
              </a:rPr>
              <a:t>Apresentação</a:t>
            </a:r>
            <a:endParaRPr lang="en-US" altLang="en-US" u="sng" dirty="0" smtClean="0">
              <a:solidFill>
                <a:schemeClr val="bg1"/>
              </a:solidFill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4294967295"/>
          </p:nvPr>
        </p:nvSpPr>
        <p:spPr>
          <a:xfrm>
            <a:off x="381000" y="3857767"/>
            <a:ext cx="4191001" cy="266261"/>
          </a:xfrm>
        </p:spPr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</a:rPr>
              <a:t>Eng</a:t>
            </a:r>
            <a:r>
              <a:rPr lang="it-IT" dirty="0" smtClean="0">
                <a:solidFill>
                  <a:schemeClr val="bg1"/>
                </a:solidFill>
              </a:rPr>
              <a:t>º Delmer Aguiar Cesario, </a:t>
            </a:r>
            <a:r>
              <a:rPr lang="it-IT" dirty="0" err="1" smtClean="0">
                <a:solidFill>
                  <a:schemeClr val="bg1"/>
                </a:solidFill>
              </a:rPr>
              <a:t>MsC</a:t>
            </a:r>
            <a:r>
              <a:rPr lang="it-IT" dirty="0">
                <a:solidFill>
                  <a:schemeClr val="bg1"/>
                </a:solidFill>
              </a:rPr>
              <a:t>,</a:t>
            </a:r>
            <a:r>
              <a:rPr lang="it-IT" dirty="0" smtClean="0">
                <a:solidFill>
                  <a:schemeClr val="bg1"/>
                </a:solidFill>
              </a:rPr>
              <a:t> PMP</a:t>
            </a:r>
            <a:r>
              <a:rPr lang="it-IT" sz="1000" dirty="0" smtClean="0">
                <a:solidFill>
                  <a:schemeClr val="bg1"/>
                </a:solidFill>
              </a:rPr>
              <a:t>®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381000" y="4102082"/>
            <a:ext cx="4191001" cy="266261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CREA/MG</a:t>
            </a:r>
            <a:endParaRPr lang="it-IT" b="0" i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45847" y="4565685"/>
            <a:ext cx="21739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delmer.cesario@crea-mg.org.br</a:t>
            </a:r>
          </a:p>
        </p:txBody>
      </p:sp>
    </p:spTree>
    <p:extLst>
      <p:ext uri="{BB962C8B-B14F-4D97-AF65-F5344CB8AC3E}">
        <p14:creationId xmlns:p14="http://schemas.microsoft.com/office/powerpoint/2010/main" val="11722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143300" y="423199"/>
            <a:ext cx="5295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PLANO DE TRABALHO PARA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2º Semestre de 2018: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2" name="Imagem 61" descr="vezinh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9" y="2684396"/>
            <a:ext cx="288339" cy="23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823476" y="2637361"/>
            <a:ext cx="5941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Encaminhamento do Boletim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de Notícias do 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CEM-MG;</a:t>
            </a:r>
            <a:endParaRPr lang="pt-BR" sz="1400" dirty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2104" y="2832777"/>
            <a:ext cx="1143185" cy="17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2"/>
          <p:cNvGrpSpPr/>
          <p:nvPr/>
        </p:nvGrpSpPr>
        <p:grpSpPr>
          <a:xfrm>
            <a:off x="573879" y="3290235"/>
            <a:ext cx="6632140" cy="307777"/>
            <a:chOff x="573879" y="3869938"/>
            <a:chExt cx="6632140" cy="307777"/>
          </a:xfrm>
        </p:grpSpPr>
        <p:sp>
          <p:nvSpPr>
            <p:cNvPr id="6" name="Retângulo 5"/>
            <p:cNvSpPr/>
            <p:nvPr/>
          </p:nvSpPr>
          <p:spPr>
            <a:xfrm>
              <a:off x="825024" y="3869938"/>
              <a:ext cx="63809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400" dirty="0" smtClean="0">
                  <a:solidFill>
                    <a:srgbClr val="646567"/>
                  </a:solidFill>
                  <a:latin typeface="segoe_uiregular"/>
                  <a:ea typeface="SimSun" panose="02010600030101010101" pitchFamily="2" charset="-122"/>
                  <a:cs typeface="Segoe UI" panose="020B0502040204020203" pitchFamily="34" charset="0"/>
                </a:rPr>
                <a:t>Simpósio sobre NR12;</a:t>
              </a:r>
              <a:endPara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endParaRPr>
            </a:p>
          </p:txBody>
        </p:sp>
        <p:pic>
          <p:nvPicPr>
            <p:cNvPr id="28" name="Imagem 61" descr="vezinho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79" y="3919484"/>
              <a:ext cx="224501" cy="2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832859" y="1587524"/>
            <a:ext cx="6939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Análise das demandas das empresas associadas, já encaminhadas ao CEM, e priorização das atividades a serem realizadas no segundo semestre de 2018 (definição de planejamento de trabalho e cronograma de atividades);</a:t>
            </a:r>
            <a:endParaRPr lang="pt-BR" sz="1400" dirty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29" name="Imagem 61" descr="vezinh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9" y="1653952"/>
            <a:ext cx="224501" cy="23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605" y="122830"/>
            <a:ext cx="1585839" cy="34908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504" y="122830"/>
            <a:ext cx="805385" cy="391039"/>
          </a:xfrm>
          <a:prstGeom prst="rect">
            <a:avLst/>
          </a:prstGeom>
        </p:spPr>
      </p:pic>
      <p:cxnSp>
        <p:nvCxnSpPr>
          <p:cNvPr id="22" name="Conector reto 21"/>
          <p:cNvCxnSpPr/>
          <p:nvPr/>
        </p:nvCxnSpPr>
        <p:spPr>
          <a:xfrm>
            <a:off x="7260609" y="20472"/>
            <a:ext cx="0" cy="592476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3" name="Grupo 22"/>
          <p:cNvGrpSpPr/>
          <p:nvPr/>
        </p:nvGrpSpPr>
        <p:grpSpPr>
          <a:xfrm>
            <a:off x="582975" y="3933956"/>
            <a:ext cx="6632140" cy="307777"/>
            <a:chOff x="573879" y="3869938"/>
            <a:chExt cx="6632140" cy="307777"/>
          </a:xfrm>
        </p:grpSpPr>
        <p:sp>
          <p:nvSpPr>
            <p:cNvPr id="24" name="Retângulo 23"/>
            <p:cNvSpPr/>
            <p:nvPr/>
          </p:nvSpPr>
          <p:spPr>
            <a:xfrm>
              <a:off x="825024" y="3869938"/>
              <a:ext cx="63809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400" dirty="0" smtClean="0">
                  <a:solidFill>
                    <a:srgbClr val="646567"/>
                  </a:solidFill>
                  <a:latin typeface="segoe_uiregular"/>
                  <a:ea typeface="SimSun" panose="02010600030101010101" pitchFamily="2" charset="-122"/>
                  <a:cs typeface="Segoe UI" panose="020B0502040204020203" pitchFamily="34" charset="0"/>
                </a:rPr>
                <a:t>Apoio Institucional a Congressos e Seminários de entidades parceiras:</a:t>
              </a:r>
              <a:endPara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endParaRPr>
            </a:p>
          </p:txBody>
        </p:sp>
        <p:pic>
          <p:nvPicPr>
            <p:cNvPr id="25" name="Imagem 61" descr="vezinho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79" y="3919484"/>
              <a:ext cx="224501" cy="2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0930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143300" y="423199"/>
            <a:ext cx="5295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PLANO DE TRABALHO PARA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2º Semestre de 2018: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05" y="122830"/>
            <a:ext cx="1585839" cy="34908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04" y="122830"/>
            <a:ext cx="805385" cy="391039"/>
          </a:xfrm>
          <a:prstGeom prst="rect">
            <a:avLst/>
          </a:prstGeom>
        </p:spPr>
      </p:pic>
      <p:cxnSp>
        <p:nvCxnSpPr>
          <p:cNvPr id="22" name="Conector reto 21"/>
          <p:cNvCxnSpPr/>
          <p:nvPr/>
        </p:nvCxnSpPr>
        <p:spPr>
          <a:xfrm>
            <a:off x="7260609" y="20472"/>
            <a:ext cx="0" cy="592476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5" name="Imagem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79" y="2508046"/>
            <a:ext cx="8058977" cy="174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6" name="Grupo 35"/>
          <p:cNvGrpSpPr/>
          <p:nvPr/>
        </p:nvGrpSpPr>
        <p:grpSpPr>
          <a:xfrm>
            <a:off x="609604" y="1591012"/>
            <a:ext cx="6632140" cy="307777"/>
            <a:chOff x="573879" y="3869938"/>
            <a:chExt cx="6632140" cy="307777"/>
          </a:xfrm>
        </p:grpSpPr>
        <p:sp>
          <p:nvSpPr>
            <p:cNvPr id="37" name="Retângulo 36"/>
            <p:cNvSpPr/>
            <p:nvPr/>
          </p:nvSpPr>
          <p:spPr>
            <a:xfrm>
              <a:off x="825024" y="3869938"/>
              <a:ext cx="63809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400" dirty="0" smtClean="0">
                  <a:solidFill>
                    <a:srgbClr val="646567"/>
                  </a:solidFill>
                  <a:latin typeface="segoe_uiregular"/>
                  <a:ea typeface="SimSun" panose="02010600030101010101" pitchFamily="2" charset="-122"/>
                  <a:cs typeface="Segoe UI" panose="020B0502040204020203" pitchFamily="34" charset="0"/>
                </a:rPr>
                <a:t>Apoio Institucional a Congressos e Seminários de entidades parceiras:</a:t>
              </a:r>
              <a:endPara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endParaRPr>
            </a:p>
          </p:txBody>
        </p:sp>
        <p:pic>
          <p:nvPicPr>
            <p:cNvPr id="38" name="Imagem 61" descr="vezinho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79" y="3919484"/>
              <a:ext cx="224501" cy="2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Imagem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52" y="4023260"/>
            <a:ext cx="1059404" cy="2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03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53" y="1930615"/>
            <a:ext cx="1842447" cy="894565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2988862" y="1838443"/>
            <a:ext cx="0" cy="1078907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aixaDeTexto 3"/>
          <p:cNvSpPr txBox="1"/>
          <p:nvPr/>
        </p:nvSpPr>
        <p:spPr>
          <a:xfrm>
            <a:off x="3111690" y="1743777"/>
            <a:ext cx="5097441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“Inserção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social do Crea-Minas na cadeia produtiva do estado de Minas Gerais e sua interface com o setor produtivo </a:t>
            </a: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nacional”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2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382136" y="1599348"/>
            <a:ext cx="744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Com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o intuito de discutir e encaminhar assuntos de interesse das 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engenharias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, o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 CREA/MG lançou, por intermédio do seu 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então Presidente </a:t>
            </a:r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Jobson Andrade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, em </a:t>
            </a:r>
            <a:r>
              <a:rPr lang="pt-BR" sz="1400" b="1" dirty="0" err="1" smtClean="0">
                <a:solidFill>
                  <a:srgbClr val="646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nov</a:t>
            </a:r>
            <a:r>
              <a:rPr lang="pt-BR" sz="1400" b="1" dirty="0" smtClean="0">
                <a:solidFill>
                  <a:srgbClr val="646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/2015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, de forma pioneira,​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dentre todos os Conselhos Regionais do Sistema </a:t>
            </a:r>
            <a:r>
              <a:rPr lang="pt-BR" sz="1400" dirty="0" err="1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Confea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/Crea, o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Colégio Estadual de Empresas 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(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CEM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);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886" y="507782"/>
            <a:ext cx="4244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O COLÉGIO ESTADUAL DE EMPRESAS: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70760" y="2720741"/>
            <a:ext cx="744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Atualmente, com total apoio do 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nosso Presidente </a:t>
            </a:r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Lucio Borges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, 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o</a:t>
            </a:r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CEM 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trata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dos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interesses </a:t>
            </a:r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das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empresas junto ao </a:t>
            </a:r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Crea</a:t>
            </a:r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-Minas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, dos interesses do Crea-Minas junto às empresas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e do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interesse de ambos junto à </a:t>
            </a:r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sociedade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;</a:t>
            </a:r>
            <a:endParaRPr lang="pt-BR" sz="1400" dirty="0" smtClean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6727" y="3632869"/>
            <a:ext cx="744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O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CEM tem como um dos seus eixos norteadores a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inserção social do Crea-Minas na cadeia produtiva do estado de Minas Gerais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 e sua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interface com o setor produtivo </a:t>
            </a:r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nacional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;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05" y="122830"/>
            <a:ext cx="1585839" cy="34908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04" y="122830"/>
            <a:ext cx="805385" cy="391039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7260609" y="20472"/>
            <a:ext cx="0" cy="592476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" name="Grupo 2"/>
          <p:cNvGrpSpPr/>
          <p:nvPr/>
        </p:nvGrpSpPr>
        <p:grpSpPr>
          <a:xfrm>
            <a:off x="8113414" y="3459405"/>
            <a:ext cx="901140" cy="1183376"/>
            <a:chOff x="4892334" y="384749"/>
            <a:chExt cx="901140" cy="118337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8385" y="599592"/>
              <a:ext cx="735089" cy="968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6665" y="507782"/>
              <a:ext cx="735089" cy="968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2334" y="384749"/>
              <a:ext cx="735089" cy="968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4312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1114556" y="1864679"/>
            <a:ext cx="65782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Discute as políticas públicas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praticadas pelos governos federal, estadual e municipais e sua interferência na vida das empresas;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algn="ctr"/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Através da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troca de experiências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, traça um diagnóstico das principais dificuldades vivenciadas pelo setor produtivo e os possíveis caminhos na busca de soluções;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algn="ctr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Estabelece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relações internacionais com empresas estrangeiras para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fomento das atividades empresariais em Minas </a:t>
            </a:r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Gerais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.</a:t>
            </a:r>
            <a:endParaRPr lang="pt-BR" sz="1400" dirty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1886" y="507782"/>
            <a:ext cx="4244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O COLÉGIO ESTADUAL DE EMPRESAS: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05" y="122830"/>
            <a:ext cx="1585839" cy="3490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04" y="122830"/>
            <a:ext cx="805385" cy="391039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7260609" y="20472"/>
            <a:ext cx="0" cy="592476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0545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686943" y="1686598"/>
            <a:ext cx="7660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Promove </a:t>
            </a:r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simpósios,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cursos, seminários, debates, palestras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e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 estudos técnicos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com o objetivo de aprimorar e integrar as empresas de engenharia e consolidá-las como empresas líderes nacionais, em suas respectivas áreas de 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atuação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;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886" y="507782"/>
            <a:ext cx="4244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O COLÉGIO ESTADUAL DE EMPRESAS: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7455" y="2691987"/>
            <a:ext cx="7660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Debate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políticas de melhorias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nas cadeias produtivas do estado com vistas a se obter um maior desenvolvimento econômico-social e 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ambiental;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/>
            </a:r>
            <a:b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</a:br>
            <a:endParaRPr lang="pt-BR" sz="1400" dirty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02865" y="3469907"/>
            <a:ext cx="7660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Propõe 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mecanismos que promovam a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valorização dos profissionais de engenharia, agronomia, geologia, geografia e meteorologia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 e a </a:t>
            </a:r>
            <a:r>
              <a:rPr lang="pt-BR" sz="1400" b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melhoria do exercício </a:t>
            </a:r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profissional</a:t>
            </a:r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.</a:t>
            </a:r>
            <a: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/>
            </a:r>
            <a:br>
              <a:rPr lang="pt-BR" sz="1400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</a:br>
            <a:endParaRPr lang="pt-BR" sz="1400" dirty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05" y="122830"/>
            <a:ext cx="1585839" cy="34908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04" y="122830"/>
            <a:ext cx="805385" cy="391039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>
            <a:off x="7260609" y="20472"/>
            <a:ext cx="0" cy="592476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75312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143301" y="423199"/>
            <a:ext cx="2681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COMPOSIÇÃO DO CEM: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2524" y="1239017"/>
            <a:ext cx="2681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Entidades Sindicais:</a:t>
            </a:r>
            <a:endParaRPr lang="pt-BR" sz="1400" b="1" dirty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6130" y="2801208"/>
            <a:ext cx="2681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b="1" dirty="0" smtClean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algn="just"/>
            <a:r>
              <a:rPr lang="pt-BR" sz="1400" b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Entidades Empresariais:</a:t>
            </a:r>
            <a:endParaRPr lang="pt-BR" sz="1400" b="1" dirty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43633" y="1551514"/>
            <a:ext cx="82455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SICEPOT: </a:t>
            </a:r>
            <a:r>
              <a:rPr lang="pt-BR" sz="1400" i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Sindicato da Industria da Construção Pesada do Estados de Minas Gerais </a:t>
            </a:r>
          </a:p>
          <a:p>
            <a:pPr algn="just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SINAENCO: </a:t>
            </a:r>
            <a:r>
              <a:rPr lang="pt-BR" sz="1400" i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Sindicato Nacional das Empresas de Arquitetura e Engenharia Consultiva</a:t>
            </a:r>
          </a:p>
          <a:p>
            <a:pPr algn="just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SINDIEXTRA: </a:t>
            </a:r>
            <a:r>
              <a:rPr lang="pt-BR" sz="1400" i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Sindicato </a:t>
            </a:r>
            <a:r>
              <a:rPr lang="pt-BR" sz="1400" i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da Indústria Mineral do Estado de Minas Gerais</a:t>
            </a:r>
            <a:endParaRPr lang="pt-BR" sz="1400" i="1" dirty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algn="just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SINDIMIG: </a:t>
            </a:r>
            <a:r>
              <a:rPr lang="pt-BR" sz="1400" i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Sindicato das Industrias de Instalações Elétricas, Gás, Hidráulicas e Sanitárias </a:t>
            </a:r>
            <a:r>
              <a:rPr lang="pt-BR" sz="1400" i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de MG</a:t>
            </a:r>
            <a:endParaRPr lang="pt-BR" sz="1400" i="1" dirty="0">
              <a:solidFill>
                <a:srgbClr val="646567"/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algn="just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SINDUSCON: </a:t>
            </a:r>
            <a:r>
              <a:rPr lang="pt-BR" sz="1400" i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Sindicato da Indústria da Construção Civil no Estado de Minas Gerais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43634" y="3361472"/>
            <a:ext cx="68193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FAEMG: </a:t>
            </a:r>
            <a:r>
              <a:rPr lang="pt-BR" sz="1400" i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Federação da Agricultura e Pecuária do Estado de Minas Gerais</a:t>
            </a:r>
          </a:p>
          <a:p>
            <a:pPr algn="just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FIEMG: </a:t>
            </a:r>
            <a:r>
              <a:rPr lang="pt-BR" sz="1400" i="1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Federação das Indústrias do Estados de Minas Gerais</a:t>
            </a:r>
          </a:p>
          <a:p>
            <a:pPr algn="just"/>
            <a:r>
              <a:rPr lang="pt-BR" sz="1400" dirty="0" smtClean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FEJEMG: </a:t>
            </a:r>
            <a:r>
              <a:rPr lang="pt-BR" sz="1400" i="1" dirty="0">
                <a:solidFill>
                  <a:srgbClr val="646567"/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Federação das Empresas Juniores do Estado de Minas Gerais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05" y="122830"/>
            <a:ext cx="1585839" cy="3490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04" y="122830"/>
            <a:ext cx="805385" cy="391039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7260609" y="20472"/>
            <a:ext cx="0" cy="592476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1101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4294967295"/>
          </p:nvPr>
        </p:nvSpPr>
        <p:spPr>
          <a:xfrm>
            <a:off x="381000" y="3857767"/>
            <a:ext cx="4191001" cy="266261"/>
          </a:xfrm>
        </p:spPr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</a:rPr>
              <a:t>Eng</a:t>
            </a:r>
            <a:r>
              <a:rPr lang="it-IT" dirty="0" smtClean="0">
                <a:solidFill>
                  <a:schemeClr val="bg1"/>
                </a:solidFill>
              </a:rPr>
              <a:t>º Delmer Aguiar Cesario, </a:t>
            </a:r>
            <a:r>
              <a:rPr lang="it-IT" dirty="0" err="1" smtClean="0">
                <a:solidFill>
                  <a:schemeClr val="bg1"/>
                </a:solidFill>
              </a:rPr>
              <a:t>MsC</a:t>
            </a:r>
            <a:r>
              <a:rPr lang="it-IT" dirty="0">
                <a:solidFill>
                  <a:schemeClr val="bg1"/>
                </a:solidFill>
              </a:rPr>
              <a:t>,</a:t>
            </a:r>
            <a:r>
              <a:rPr lang="it-IT" dirty="0" smtClean="0">
                <a:solidFill>
                  <a:schemeClr val="bg1"/>
                </a:solidFill>
              </a:rPr>
              <a:t> PMP</a:t>
            </a:r>
            <a:r>
              <a:rPr lang="it-IT" sz="1000" dirty="0" smtClean="0">
                <a:solidFill>
                  <a:schemeClr val="bg1"/>
                </a:solidFill>
              </a:rPr>
              <a:t>®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381000" y="4102082"/>
            <a:ext cx="4191001" cy="266261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CREA/MG</a:t>
            </a:r>
            <a:endParaRPr lang="it-IT" b="0" i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45847" y="4565685"/>
            <a:ext cx="21739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delmer.cesario@crea-mg.org.br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96754" y="1585699"/>
            <a:ext cx="8723085" cy="1925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 compatLnSpc="1">
            <a:prstTxWarp prst="textNoShape">
              <a:avLst/>
            </a:prstTxWarp>
            <a:normAutofit lnSpcReduction="10000"/>
          </a:bodyPr>
          <a:lstStyle>
            <a:lvl1pPr defTabSz="457200" eaLnBrk="1" hangingPunct="1">
              <a:defRPr sz="2400" b="1" spc="-48" baseline="0">
                <a:solidFill>
                  <a:srgbClr val="0046AD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defTabSz="457200" eaLnBrk="1" hangingPunct="1">
              <a:defRPr sz="2400" b="1" spc="-48">
                <a:solidFill>
                  <a:srgbClr val="414042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defTabSz="457200" eaLnBrk="1" hangingPunct="1">
              <a:defRPr sz="2400" b="1" spc="-48">
                <a:solidFill>
                  <a:srgbClr val="414042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defTabSz="457200" eaLnBrk="1" hangingPunct="1">
              <a:defRPr sz="2400" b="1" spc="-48">
                <a:solidFill>
                  <a:srgbClr val="414042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defTabSz="457200" eaLnBrk="1" hangingPunct="1">
              <a:defRPr sz="2400" b="1" spc="-48">
                <a:solidFill>
                  <a:srgbClr val="414042"/>
                </a:solidFill>
                <a:latin typeface="+mj-lt"/>
                <a:ea typeface="+mj-ea"/>
                <a:cs typeface="+mj-cs"/>
                <a:sym typeface="Helvetica Neue"/>
              </a:defRPr>
            </a:lvl5pPr>
            <a:lvl6pPr defTabSz="457200" eaLnBrk="1" hangingPunct="1">
              <a:defRPr sz="2400" b="1" spc="-48">
                <a:solidFill>
                  <a:srgbClr val="414042"/>
                </a:solidFill>
                <a:latin typeface="+mj-lt"/>
                <a:ea typeface="+mj-ea"/>
                <a:cs typeface="+mj-cs"/>
                <a:sym typeface="Helvetica Neue"/>
              </a:defRPr>
            </a:lvl6pPr>
            <a:lvl7pPr defTabSz="457200" eaLnBrk="1" hangingPunct="1">
              <a:defRPr sz="2400" b="1" spc="-48">
                <a:solidFill>
                  <a:srgbClr val="414042"/>
                </a:solidFill>
                <a:latin typeface="+mj-lt"/>
                <a:ea typeface="+mj-ea"/>
                <a:cs typeface="+mj-cs"/>
                <a:sym typeface="Helvetica Neue"/>
              </a:defRPr>
            </a:lvl7pPr>
            <a:lvl8pPr defTabSz="457200" eaLnBrk="1" hangingPunct="1">
              <a:defRPr sz="2400" b="1" spc="-48">
                <a:solidFill>
                  <a:srgbClr val="414042"/>
                </a:solidFill>
                <a:latin typeface="+mj-lt"/>
                <a:ea typeface="+mj-ea"/>
                <a:cs typeface="+mj-cs"/>
                <a:sym typeface="Helvetica Neue"/>
              </a:defRPr>
            </a:lvl8pPr>
            <a:lvl9pPr defTabSz="457200" eaLnBrk="1" hangingPunct="1">
              <a:defRPr sz="2400" b="1" spc="-48">
                <a:solidFill>
                  <a:srgbClr val="414042"/>
                </a:solidFill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CEM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i="1" dirty="0" smtClean="0">
                <a:solidFill>
                  <a:schemeClr val="bg1"/>
                </a:solidFill>
              </a:rPr>
              <a:t>COLÉGIO ESTADUAL DE EMPRESAS</a:t>
            </a:r>
            <a:br>
              <a:rPr lang="it-IT" i="1" dirty="0" smtClean="0">
                <a:solidFill>
                  <a:schemeClr val="bg1"/>
                </a:solidFill>
              </a:rPr>
            </a:br>
            <a:r>
              <a:rPr lang="it-IT" i="1" dirty="0" smtClean="0">
                <a:solidFill>
                  <a:schemeClr val="bg1"/>
                </a:solidFill>
              </a:rPr>
              <a:t/>
            </a:r>
            <a:br>
              <a:rPr lang="it-IT" i="1" dirty="0" smtClean="0">
                <a:solidFill>
                  <a:schemeClr val="bg1"/>
                </a:solidFill>
              </a:rPr>
            </a:br>
            <a:r>
              <a:rPr lang="it-IT" i="1" dirty="0" smtClean="0">
                <a:solidFill>
                  <a:schemeClr val="bg1"/>
                </a:solidFill>
              </a:rPr>
              <a:t>														</a:t>
            </a:r>
            <a:r>
              <a:rPr lang="it-IT" u="sng" dirty="0" err="1" smtClean="0">
                <a:solidFill>
                  <a:schemeClr val="bg1"/>
                </a:solidFill>
              </a:rPr>
              <a:t>Principais</a:t>
            </a:r>
            <a:r>
              <a:rPr lang="it-IT" dirty="0" smtClean="0">
                <a:solidFill>
                  <a:schemeClr val="bg1"/>
                </a:solidFill>
              </a:rPr>
              <a:t> 																</a:t>
            </a:r>
            <a:r>
              <a:rPr lang="it-IT" u="sng" dirty="0" err="1" smtClean="0">
                <a:solidFill>
                  <a:schemeClr val="bg1"/>
                </a:solidFill>
              </a:rPr>
              <a:t>Realizações</a:t>
            </a:r>
            <a:endParaRPr lang="en-US" altLang="en-US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55" y="1382315"/>
            <a:ext cx="2697696" cy="1791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30" y="2761729"/>
            <a:ext cx="2697696" cy="1791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/>
          <p:cNvSpPr/>
          <p:nvPr/>
        </p:nvSpPr>
        <p:spPr>
          <a:xfrm>
            <a:off x="143300" y="423199"/>
            <a:ext cx="41557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Cartilha das Cadeias Produtivas de MG: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605" y="122830"/>
            <a:ext cx="1585839" cy="3490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504" y="122830"/>
            <a:ext cx="805385" cy="391039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7260609" y="20472"/>
            <a:ext cx="0" cy="592476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upo 10"/>
          <p:cNvGrpSpPr/>
          <p:nvPr/>
        </p:nvGrpSpPr>
        <p:grpSpPr>
          <a:xfrm>
            <a:off x="336503" y="1775459"/>
            <a:ext cx="2489392" cy="2149524"/>
            <a:chOff x="1228753" y="393510"/>
            <a:chExt cx="4194907" cy="3674282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0931" y="696036"/>
              <a:ext cx="3762729" cy="3371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4842" y="575481"/>
              <a:ext cx="3762729" cy="3371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8753" y="393510"/>
              <a:ext cx="3762729" cy="3371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16" name="Conector reto 15"/>
          <p:cNvCxnSpPr/>
          <p:nvPr/>
        </p:nvCxnSpPr>
        <p:spPr>
          <a:xfrm>
            <a:off x="3425587" y="1373363"/>
            <a:ext cx="0" cy="3034125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84522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90" y="2706187"/>
            <a:ext cx="3004937" cy="199546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1" y="2709080"/>
            <a:ext cx="2964011" cy="1992573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15" y="969720"/>
            <a:ext cx="3021312" cy="20063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1" y="986739"/>
            <a:ext cx="2995683" cy="198932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43300" y="423199"/>
            <a:ext cx="3841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SIMPÓSIO: GESTÃO DE ATIVOS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605" y="122830"/>
            <a:ext cx="1585839" cy="3490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504" y="122830"/>
            <a:ext cx="805385" cy="391039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7260609" y="20472"/>
            <a:ext cx="0" cy="592476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873" y="2156204"/>
            <a:ext cx="27622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4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82" y="1248075"/>
            <a:ext cx="1900299" cy="3235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605" y="122830"/>
            <a:ext cx="1585839" cy="3490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504" y="122830"/>
            <a:ext cx="805385" cy="391039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7260609" y="20472"/>
            <a:ext cx="0" cy="592476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ector reto 11"/>
          <p:cNvCxnSpPr/>
          <p:nvPr/>
        </p:nvCxnSpPr>
        <p:spPr>
          <a:xfrm>
            <a:off x="3179927" y="1373363"/>
            <a:ext cx="0" cy="3034125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586" y="2506068"/>
            <a:ext cx="2122227" cy="99945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7223" y="1489825"/>
            <a:ext cx="667356" cy="66735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338" y="1494485"/>
            <a:ext cx="1451166" cy="6580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0609" y="3041747"/>
            <a:ext cx="1644214" cy="61378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6863" y="2573591"/>
            <a:ext cx="1343093" cy="52231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5042" y="3714798"/>
            <a:ext cx="1296865" cy="59872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2308" y="1675985"/>
            <a:ext cx="1737270" cy="77547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8336" y="3859074"/>
            <a:ext cx="1800148" cy="610931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143300" y="423199"/>
            <a:ext cx="4251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segoe_uiregular"/>
                <a:ea typeface="SimSun" panose="02010600030101010101" pitchFamily="2" charset="-122"/>
                <a:cs typeface="Segoe UI" panose="020B0502040204020203" pitchFamily="34" charset="0"/>
              </a:rPr>
              <a:t>SEMINÁRIO: MANUFATURA AVANÇADA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segoe_uiregular"/>
              <a:ea typeface="SimSun" panose="02010600030101010101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11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_Comau_rev_01">
  <a:themeElements>
    <a:clrScheme name="Custom 2">
      <a:dk1>
        <a:srgbClr val="000000"/>
      </a:dk1>
      <a:lt1>
        <a:srgbClr val="FFFEFB"/>
      </a:lt1>
      <a:dk2>
        <a:srgbClr val="969696"/>
      </a:dk2>
      <a:lt2>
        <a:srgbClr val="414141"/>
      </a:lt2>
      <a:accent1>
        <a:srgbClr val="0046AD"/>
      </a:accent1>
      <a:accent2>
        <a:srgbClr val="A91411"/>
      </a:accent2>
      <a:accent3>
        <a:srgbClr val="A76723"/>
      </a:accent3>
      <a:accent4>
        <a:srgbClr val="4B92F9"/>
      </a:accent4>
      <a:accent5>
        <a:srgbClr val="221C47"/>
      </a:accent5>
      <a:accent6>
        <a:srgbClr val="617A0C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505</Words>
  <Application>Microsoft Office PowerPoint</Application>
  <PresentationFormat>Apresentação na tela (16:9)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Helvetica Neue</vt:lpstr>
      <vt:lpstr>segoe_uiregular</vt:lpstr>
      <vt:lpstr>SimSun</vt:lpstr>
      <vt:lpstr>Arial</vt:lpstr>
      <vt:lpstr>Arial Black</vt:lpstr>
      <vt:lpstr>Helvetica</vt:lpstr>
      <vt:lpstr>Segoe UI</vt:lpstr>
      <vt:lpstr>Wingdings</vt:lpstr>
      <vt:lpstr>Tema_Comau_rev_01</vt:lpstr>
      <vt:lpstr>CEM COLÉGIO ESTADUAL DE EMPRESAS                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toolbox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marcoz</dc:creator>
  <cp:lastModifiedBy>Cesario Delmer (COMAU)</cp:lastModifiedBy>
  <cp:revision>281</cp:revision>
  <cp:lastPrinted>2017-01-20T12:37:22Z</cp:lastPrinted>
  <dcterms:created xsi:type="dcterms:W3CDTF">2015-07-09T12:35:40Z</dcterms:created>
  <dcterms:modified xsi:type="dcterms:W3CDTF">2018-08-01T12:30:00Z</dcterms:modified>
</cp:coreProperties>
</file>