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86" r:id="rId4"/>
    <p:sldId id="285" r:id="rId5"/>
    <p:sldId id="278" r:id="rId6"/>
    <p:sldId id="279" r:id="rId7"/>
    <p:sldId id="281" r:id="rId8"/>
    <p:sldId id="284" r:id="rId9"/>
    <p:sldId id="289" r:id="rId10"/>
    <p:sldId id="288" r:id="rId11"/>
    <p:sldId id="275" r:id="rId12"/>
    <p:sldId id="273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59" autoAdjust="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2FD4C52F-3B74-4324-B018-13D3B49BCB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A1ED308-7BDE-41B6-8CB9-A0A4C111E0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FD5D7-52AF-4933-98DD-EE114C9D545B}" type="datetimeFigureOut">
              <a:rPr lang="pt-BR" smtClean="0"/>
              <a:t>01/08/2018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B0401EC-B364-4923-B9BD-F46A1005CE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7C4BB11-8911-4D1D-938D-950F5FDF45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6DE49-7E9A-4A84-9EA9-90C0F735A8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690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1AA48-3370-4ABD-8024-2C30D6F8F647}" type="datetimeFigureOut">
              <a:rPr lang="pt-BR" smtClean="0"/>
              <a:t>01/08/2018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6B0CB-F045-45E9-A24C-60F4A23976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08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861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913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D11007E3-4166-496A-8D8F-537ADE50009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388"/>
            <a:ext cx="9144000" cy="651612"/>
          </a:xfrm>
          <a:prstGeom prst="rect">
            <a:avLst/>
          </a:prstGeom>
        </p:spPr>
      </p:pic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6591C78-E3AC-49C1-9307-0190031CE965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1303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28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presidencia@confea.org.b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://normativos.confea.org.br/ementas/lista_ementas.as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FD03CBE-0464-4CD8-9FB8-65E528AF3E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7643192" cy="365125"/>
          </a:xfrm>
        </p:spPr>
        <p:txBody>
          <a:bodyPr/>
          <a:lstStyle/>
          <a:p>
            <a:r>
              <a:rPr lang="pt-BR" sz="1600" dirty="0"/>
              <a:t>4ª Reunião Ordinária do Colégio de  Presidentes – Belo </a:t>
            </a:r>
            <a:r>
              <a:rPr lang="pt-BR" sz="1600" dirty="0" err="1"/>
              <a:t>Horizonte-MG</a:t>
            </a:r>
            <a:r>
              <a:rPr lang="pt-BR" sz="1600" dirty="0"/>
              <a:t> 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B4E99C1-4427-44BF-BF72-AE8FBCE8E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1</a:t>
            </a:fld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0A7F729-7AD0-48D9-BC5D-D64F5CA12F27}"/>
              </a:ext>
            </a:extLst>
          </p:cNvPr>
          <p:cNvSpPr txBox="1"/>
          <p:nvPr/>
        </p:nvSpPr>
        <p:spPr>
          <a:xfrm>
            <a:off x="323528" y="260648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COLÉGIO DE PRESIDENTES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AD539FC-FC52-4BE4-B6C2-AC3FC38AD1C6}"/>
              </a:ext>
            </a:extLst>
          </p:cNvPr>
          <p:cNvSpPr/>
          <p:nvPr/>
        </p:nvSpPr>
        <p:spPr>
          <a:xfrm>
            <a:off x="0" y="276728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latin typeface="Century Gothic" panose="020B0502020202020204" pitchFamily="34" charset="0"/>
              </a:rPr>
              <a:t>Relatório de Atividades</a:t>
            </a:r>
          </a:p>
          <a:p>
            <a:pPr algn="ctr"/>
            <a:r>
              <a:rPr lang="pt-BR" sz="4000" b="1" dirty="0">
                <a:latin typeface="Century Gothic" panose="020B0502020202020204" pitchFamily="34" charset="0"/>
              </a:rPr>
              <a:t>  Presidente Joel </a:t>
            </a:r>
            <a:r>
              <a:rPr lang="pt-BR" sz="4000" b="1" dirty="0" err="1">
                <a:latin typeface="Century Gothic" panose="020B0502020202020204" pitchFamily="34" charset="0"/>
              </a:rPr>
              <a:t>Krüger</a:t>
            </a:r>
            <a:endParaRPr lang="pt-BR" sz="4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84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375047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Conselho de Comunicação e Marketing 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10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251520" y="1340768"/>
            <a:ext cx="36724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/>
              <a:t>Aprovação do Plano de Comunicação (2018 -2020) que balizará as ações de Comunicação e Marketing do </a:t>
            </a:r>
            <a:r>
              <a:rPr lang="pt-BR" dirty="0" err="1"/>
              <a:t>Confea</a:t>
            </a:r>
            <a:r>
              <a:rPr lang="pt-BR" dirty="0"/>
              <a:t>. </a:t>
            </a:r>
          </a:p>
          <a:p>
            <a:endParaRPr lang="pt-BR" dirty="0"/>
          </a:p>
          <a:p>
            <a:r>
              <a:rPr lang="pt-BR" dirty="0"/>
              <a:t>Aprovação de novas campanhas publicitárias para o 2º Semestre com foco na valorização profissional, garantir a segurança e a defesa da população. Para isso, serão realizadas campanhas de divulgação de conteúdos de caráter educativo, informativo e de orientação social.</a:t>
            </a:r>
            <a:br>
              <a:rPr lang="pt-BR" dirty="0"/>
            </a:br>
            <a:endParaRPr lang="pt-BR" dirty="0"/>
          </a:p>
          <a:p>
            <a:r>
              <a:rPr lang="pt-BR" dirty="0"/>
              <a:t>Plano já validado pela CAIS e será encaminhado ao Plenário do </a:t>
            </a:r>
            <a:r>
              <a:rPr lang="pt-BR" dirty="0" err="1"/>
              <a:t>Confea</a:t>
            </a:r>
            <a:r>
              <a:rPr lang="pt-BR" dirty="0"/>
              <a:t> </a:t>
            </a:r>
          </a:p>
          <a:p>
            <a:endParaRPr lang="pt-BR" dirty="0"/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0B17CA6-D3F5-4F1F-9D7A-AD827BA0895C}"/>
              </a:ext>
            </a:extLst>
          </p:cNvPr>
          <p:cNvSpPr/>
          <p:nvPr/>
        </p:nvSpPr>
        <p:spPr>
          <a:xfrm>
            <a:off x="0" y="2329213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10B4B97-FC69-42DE-B2CC-EF5917E4E6DB}"/>
              </a:ext>
            </a:extLst>
          </p:cNvPr>
          <p:cNvSpPr/>
          <p:nvPr/>
        </p:nvSpPr>
        <p:spPr>
          <a:xfrm>
            <a:off x="251520" y="2016224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>
              <a:solidFill>
                <a:srgbClr val="545454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ED4ACE9-1437-4EE4-A3CE-4B3278EEEA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189" y="1916832"/>
            <a:ext cx="4747291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59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82115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75ª SOEA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AD32363-B3EE-4A2B-AD60-BB1364707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11</a:t>
            </a:fld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F0845EB-23FE-470A-B603-FE37FB569257}"/>
              </a:ext>
            </a:extLst>
          </p:cNvPr>
          <p:cNvSpPr/>
          <p:nvPr/>
        </p:nvSpPr>
        <p:spPr>
          <a:xfrm>
            <a:off x="457200" y="1916832"/>
            <a:ext cx="5626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64428F77-9E7B-4CB8-A9AE-2D933F09C0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540" y="4293626"/>
            <a:ext cx="4667426" cy="1727661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E0A2A47F-DA4A-47F1-8369-59742E7ABFC9}"/>
              </a:ext>
            </a:extLst>
          </p:cNvPr>
          <p:cNvSpPr/>
          <p:nvPr/>
        </p:nvSpPr>
        <p:spPr>
          <a:xfrm>
            <a:off x="485800" y="1722983"/>
            <a:ext cx="416812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Mais de 2500 inscritos </a:t>
            </a:r>
          </a:p>
          <a:p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Todas as passagens emitidas </a:t>
            </a:r>
          </a:p>
          <a:p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Empresa licitada já iniciou trabalhos </a:t>
            </a:r>
          </a:p>
          <a:p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037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AD32363-B3EE-4A2B-AD60-BB1364707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12</a:t>
            </a:fld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F0845EB-23FE-470A-B603-FE37FB569257}"/>
              </a:ext>
            </a:extLst>
          </p:cNvPr>
          <p:cNvSpPr/>
          <p:nvPr/>
        </p:nvSpPr>
        <p:spPr>
          <a:xfrm>
            <a:off x="457200" y="1916832"/>
            <a:ext cx="5626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5974877-0071-45F6-9C7A-76B30D2569C0}"/>
              </a:ext>
            </a:extLst>
          </p:cNvPr>
          <p:cNvSpPr/>
          <p:nvPr/>
        </p:nvSpPr>
        <p:spPr>
          <a:xfrm>
            <a:off x="0" y="2967335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Muito obrigado</a:t>
            </a:r>
          </a:p>
          <a:p>
            <a:pPr algn="ctr"/>
            <a:r>
              <a:rPr lang="pt-BR" sz="4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presidencia</a:t>
            </a:r>
            <a:r>
              <a:rPr lang="pt-BR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@confea.org.br</a:t>
            </a:r>
            <a:r>
              <a:rPr lang="pt-BR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05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29939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Entidades de Classe 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2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323528" y="1578332"/>
            <a:ext cx="314944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Aprovação pelo plenário do </a:t>
            </a:r>
            <a:r>
              <a:rPr lang="pt-BR" b="1" dirty="0" err="1"/>
              <a:t>Confea</a:t>
            </a:r>
            <a:r>
              <a:rPr lang="pt-BR" b="1" dirty="0"/>
              <a:t> de </a:t>
            </a:r>
            <a:r>
              <a:rPr lang="pt-BR" dirty="0"/>
              <a:t>editais que têm como objetivo selecionar entidades de classe do Sistema </a:t>
            </a:r>
            <a:r>
              <a:rPr lang="pt-BR" dirty="0" err="1"/>
              <a:t>Confea</a:t>
            </a:r>
            <a:r>
              <a:rPr lang="pt-BR" dirty="0"/>
              <a:t>/Crea, em regime de mútua cooperação, para a consecução de atividades ou de projetos de interesse público ou recíproco. </a:t>
            </a:r>
          </a:p>
          <a:p>
            <a:endParaRPr lang="pt-BR" dirty="0"/>
          </a:p>
          <a:p>
            <a:r>
              <a:rPr lang="pt-BR" dirty="0"/>
              <a:t>- A previsão é de que os termos de fomento sejam assinados até </a:t>
            </a:r>
            <a:r>
              <a:rPr lang="pt-BR" b="1" dirty="0"/>
              <a:t>dezembro de 2018 </a:t>
            </a:r>
            <a:r>
              <a:rPr lang="pt-BR" dirty="0"/>
              <a:t>e que as entidades executem os projetos no primeiro semestre de 2019</a:t>
            </a:r>
            <a:endParaRPr lang="pt-BR" b="1" dirty="0"/>
          </a:p>
          <a:p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03AD5171-D47E-46BC-A12F-6BE2D1FEB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400" y="1483560"/>
            <a:ext cx="34290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30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29939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Política de Patrocínios 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3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437630" y="1628800"/>
            <a:ext cx="824917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-  O plenário deliberou a Política de Critérios para </a:t>
            </a:r>
            <a:r>
              <a:rPr lang="pt-BR" b="1" dirty="0"/>
              <a:t>Participação do </a:t>
            </a:r>
            <a:r>
              <a:rPr lang="pt-BR" b="1" dirty="0" err="1"/>
              <a:t>Confea</a:t>
            </a:r>
            <a:r>
              <a:rPr lang="pt-BR" b="1" dirty="0"/>
              <a:t> em Eventos </a:t>
            </a:r>
            <a:r>
              <a:rPr lang="pt-BR" dirty="0"/>
              <a:t>de interesse nas áreas da Engenharia, da Agronomia e das Geociências por meio da </a:t>
            </a:r>
            <a:r>
              <a:rPr lang="pt-BR" b="1" dirty="0"/>
              <a:t>locação de estandes.</a:t>
            </a:r>
          </a:p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/>
              <a:t>O documento define critérios, documentos necessários para participação do Federal em eventos e a </a:t>
            </a:r>
            <a:r>
              <a:rPr lang="pt-BR" b="1" dirty="0"/>
              <a:t>contrapartida a ser concedida pela organização do evento ao </a:t>
            </a:r>
            <a:r>
              <a:rPr lang="pt-BR" b="1" dirty="0" err="1"/>
              <a:t>Confea</a:t>
            </a:r>
            <a:r>
              <a:rPr lang="pt-BR" dirty="0"/>
              <a:t>. 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r>
              <a:rPr lang="pt-BR" dirty="0"/>
              <a:t> - O objetivo é contribuir com o fortalecimento da imagem institucional do Conselho. O documento dá transparência aos detalhes da Seleção Pública de Projeto, que consiste na divulgação de edital contendo, entre outros, os critérios e as condições para participação e a disponibilidade orçamentária, bem como os aspectos relativos à avaliação e à escolha dos projetos, eventos, exposições e publicações a serem patrocinados.</a:t>
            </a:r>
          </a:p>
          <a:p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61475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299392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Reciprocidade Profissional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4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323528" y="1578332"/>
            <a:ext cx="314944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err="1"/>
              <a:t>Confea</a:t>
            </a:r>
            <a:r>
              <a:rPr lang="pt-BR" dirty="0"/>
              <a:t> e Ordem dos Engenheiros de Portugal debatem avanços pela reciprocidade</a:t>
            </a:r>
          </a:p>
          <a:p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Entre eles, propostas de avanços nos procedimentos de registro recíproco e de utilização do Acervo Técnico como incremento das competências profissionais para os profissionais brasileiros que visam ao nível sênior na OEP</a:t>
            </a: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DAD3E19-FCC3-43F7-AF7D-2F65CB6D8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550" y="1484785"/>
            <a:ext cx="4224858" cy="237109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3ACCDAE4-BB52-43D6-BAD4-1879BA9885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102" y="4063527"/>
            <a:ext cx="3497260" cy="261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1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299392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Prodesu</a:t>
            </a:r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5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342438" y="1988840"/>
            <a:ext cx="31494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Mais de R$ 2,5 milhões serão repassados a 13 </a:t>
            </a:r>
            <a:r>
              <a:rPr lang="pt-BR" b="1" dirty="0" err="1"/>
              <a:t>Creas</a:t>
            </a:r>
            <a:r>
              <a:rPr lang="pt-BR" b="1" dirty="0"/>
              <a:t> participantes do </a:t>
            </a:r>
            <a:r>
              <a:rPr lang="pt-BR" b="1" dirty="0" err="1"/>
              <a:t>Prodesu</a:t>
            </a:r>
            <a:endParaRPr lang="pt-BR" b="1" dirty="0"/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88BC1AA-C6D2-42FE-92DD-E6649AE72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366" y="299392"/>
            <a:ext cx="4883274" cy="607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818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404664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Reforma das Diretrizes Curriculares da Engenharia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6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457200" y="1210683"/>
            <a:ext cx="84352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b="1" dirty="0"/>
          </a:p>
          <a:p>
            <a:r>
              <a:rPr lang="pt-BR" dirty="0"/>
              <a:t>Participação Intensa da CEAP na proposta aprovado pelo Plenário </a:t>
            </a:r>
          </a:p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/>
              <a:t>carga horária mínima de 3.600 horas de atividades efetivas para os cursos de Engenharia, já que a proposta original fala nessa carga horária como “referencial”.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/>
              <a:t> O texto apresentado pelo </a:t>
            </a:r>
            <a:r>
              <a:rPr lang="pt-BR" dirty="0" err="1"/>
              <a:t>Confea</a:t>
            </a:r>
            <a:r>
              <a:rPr lang="pt-BR" dirty="0"/>
              <a:t> enfatiza: a natureza prática presencial das atividades de ensino-aprendizagem; a obrigatoriedade de atividades laboratoriais e de desenvolvimento de projetos, ambas presenciais; o papel das atribuições profissionais pretendidas pelo curso, para a adequada formação do graduando, conforme os planos de atividades dos diversos componentes curriculares do curso; o atendimento à legislação profissional vigente para orientar atividades complementares e ainda a participação dos órgãos de regulamentação da profissão em comitês ou conselhos que contribuam nos debates sobre demandas do mercado e da sociedade para a Engenharia e na definição de ações de relacionamento e acompanhamento dos egressos do curso no exercício profissional, visando à retroalimentação do curso.</a:t>
            </a:r>
            <a:br>
              <a:rPr lang="pt-BR" dirty="0"/>
            </a:b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350825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375047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Crédito Rural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7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251520" y="1340768"/>
            <a:ext cx="3384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b="1" dirty="0">
                <a:latin typeface="+mj-lt"/>
              </a:rPr>
              <a:t>- Em defesa do abastecimento e da segurança alimentar e ambiental, </a:t>
            </a:r>
            <a:r>
              <a:rPr lang="pt-BR" b="1" dirty="0" err="1">
                <a:latin typeface="+mj-lt"/>
              </a:rPr>
              <a:t>Confea</a:t>
            </a:r>
            <a:r>
              <a:rPr lang="pt-BR" b="1" dirty="0">
                <a:latin typeface="+mj-lt"/>
              </a:rPr>
              <a:t> questiona itens do Manual de Crédito Rural</a:t>
            </a:r>
          </a:p>
          <a:p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pt-BR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Manifesto Publicado no Site do </a:t>
            </a:r>
            <a:r>
              <a:rPr lang="pt-BR" b="1" dirty="0" err="1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Confea</a:t>
            </a:r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endParaRPr lang="pt-BR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pt-BR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Participação intensa do GT de Crédito Rural </a:t>
            </a: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0B17CA6-D3F5-4F1F-9D7A-AD827BA0895C}"/>
              </a:ext>
            </a:extLst>
          </p:cNvPr>
          <p:cNvSpPr/>
          <p:nvPr/>
        </p:nvSpPr>
        <p:spPr>
          <a:xfrm>
            <a:off x="0" y="2329213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10B4B97-FC69-42DE-B2CC-EF5917E4E6DB}"/>
              </a:ext>
            </a:extLst>
          </p:cNvPr>
          <p:cNvSpPr/>
          <p:nvPr/>
        </p:nvSpPr>
        <p:spPr>
          <a:xfrm>
            <a:off x="251520" y="2016224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>
              <a:solidFill>
                <a:srgbClr val="545454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392C563-5C54-4A7B-9D95-3E18CBDD2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613" y="1586131"/>
            <a:ext cx="5164383" cy="289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1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375047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Reunião com Conselho dos Técnicos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8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251520" y="1340768"/>
            <a:ext cx="3384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/>
              <a:t>Comissão do </a:t>
            </a:r>
            <a:r>
              <a:rPr lang="pt-BR" dirty="0" err="1"/>
              <a:t>Confea</a:t>
            </a:r>
            <a:r>
              <a:rPr lang="pt-BR" dirty="0"/>
              <a:t> composta pela Superintendência de Integração do Sistema, Procuradoria Jurídica, Gerência de Tecnologia da Informação e a Chefia de Gabinete para juntamente trabalhar com uma comissão designada pelo CFT para cuidar dessa transição</a:t>
            </a: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0B17CA6-D3F5-4F1F-9D7A-AD827BA0895C}"/>
              </a:ext>
            </a:extLst>
          </p:cNvPr>
          <p:cNvSpPr/>
          <p:nvPr/>
        </p:nvSpPr>
        <p:spPr>
          <a:xfrm>
            <a:off x="0" y="2329213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10B4B97-FC69-42DE-B2CC-EF5917E4E6DB}"/>
              </a:ext>
            </a:extLst>
          </p:cNvPr>
          <p:cNvSpPr/>
          <p:nvPr/>
        </p:nvSpPr>
        <p:spPr>
          <a:xfrm>
            <a:off x="251520" y="2016224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>
              <a:solidFill>
                <a:srgbClr val="545454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544251C-279C-46DB-AD92-57DECD291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182" y="1504249"/>
            <a:ext cx="3435684" cy="257325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793F8149-C629-4056-BC58-41DE3D8A85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024" y="3685695"/>
            <a:ext cx="2828776" cy="211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199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375047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Reunião com Tecnólogos  </a:t>
            </a:r>
            <a:endParaRPr lang="pt-BR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E7CD22-3C51-42EB-B42A-4411DE7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C78-E3AC-49C1-9307-0190031CE965}" type="slidenum">
              <a:rPr lang="pt-BR" smtClean="0"/>
              <a:t>9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6435F55-691B-4685-8242-D350984BF9EB}"/>
              </a:ext>
            </a:extLst>
          </p:cNvPr>
          <p:cNvSpPr/>
          <p:nvPr/>
        </p:nvSpPr>
        <p:spPr>
          <a:xfrm>
            <a:off x="251520" y="1340768"/>
            <a:ext cx="48245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/>
              <a:t>Criação de GT coordenado pelo Conselheiro Delgado </a:t>
            </a:r>
          </a:p>
          <a:p>
            <a:endParaRPr lang="pt-BR" dirty="0"/>
          </a:p>
          <a:p>
            <a:r>
              <a:rPr lang="pt-BR" dirty="0"/>
              <a:t>Na pauta, a discussão sobre  as possíveis alterações na </a:t>
            </a:r>
            <a:r>
              <a:rPr lang="pt-BR" dirty="0">
                <a:hlinkClick r:id="rId2"/>
              </a:rPr>
              <a:t>Resolução 313</a:t>
            </a:r>
            <a:r>
              <a:rPr lang="pt-BR" dirty="0"/>
              <a:t> para exigir a análise do projeto pedagógico e grade curricular dos cursos oferecidos, a fim de que se definam as atribuições dos graduandos. </a:t>
            </a:r>
          </a:p>
          <a:p>
            <a:endParaRPr lang="pt-BR" dirty="0"/>
          </a:p>
          <a:p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0B17CA6-D3F5-4F1F-9D7A-AD827BA0895C}"/>
              </a:ext>
            </a:extLst>
          </p:cNvPr>
          <p:cNvSpPr/>
          <p:nvPr/>
        </p:nvSpPr>
        <p:spPr>
          <a:xfrm>
            <a:off x="0" y="2329213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10B4B97-FC69-42DE-B2CC-EF5917E4E6DB}"/>
              </a:ext>
            </a:extLst>
          </p:cNvPr>
          <p:cNvSpPr/>
          <p:nvPr/>
        </p:nvSpPr>
        <p:spPr>
          <a:xfrm>
            <a:off x="251520" y="2016224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>
              <a:solidFill>
                <a:srgbClr val="545454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4AC3A2B-E266-4CF1-90E4-3738EA2F1D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078603"/>
            <a:ext cx="34290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22075"/>
      </p:ext>
    </p:extLst>
  </p:cSld>
  <p:clrMapOvr>
    <a:masterClrMapping/>
  </p:clrMapOvr>
</p:sld>
</file>

<file path=ppt/theme/theme1.xml><?xml version="1.0" encoding="utf-8"?>
<a:theme xmlns:a="http://schemas.openxmlformats.org/drawingml/2006/main" name="Padrão Confea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2711</TotalTime>
  <Words>520</Words>
  <Application>Microsoft Office PowerPoint</Application>
  <PresentationFormat>Apresentação na tela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arial</vt:lpstr>
      <vt:lpstr>Calibri</vt:lpstr>
      <vt:lpstr>Century Gothic</vt:lpstr>
      <vt:lpstr>Verdana</vt:lpstr>
      <vt:lpstr>Padrão Confea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Silvia Maria Nunes Girardi</dc:creator>
  <cp:lastModifiedBy>FERNANDO HENRIQUES</cp:lastModifiedBy>
  <cp:revision>83</cp:revision>
  <dcterms:created xsi:type="dcterms:W3CDTF">2015-04-10T19:55:22Z</dcterms:created>
  <dcterms:modified xsi:type="dcterms:W3CDTF">2018-08-01T17:38:32Z</dcterms:modified>
</cp:coreProperties>
</file>