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4" r:id="rId1"/>
    <p:sldMasterId id="2147483897" r:id="rId2"/>
    <p:sldMasterId id="2147483911" r:id="rId3"/>
  </p:sldMasterIdLst>
  <p:notesMasterIdLst>
    <p:notesMasterId r:id="rId20"/>
  </p:notesMasterIdLst>
  <p:handoutMasterIdLst>
    <p:handoutMasterId r:id="rId21"/>
  </p:handoutMasterIdLst>
  <p:sldIdLst>
    <p:sldId id="648" r:id="rId4"/>
    <p:sldId id="649" r:id="rId5"/>
    <p:sldId id="658" r:id="rId6"/>
    <p:sldId id="621" r:id="rId7"/>
    <p:sldId id="661" r:id="rId8"/>
    <p:sldId id="623" r:id="rId9"/>
    <p:sldId id="624" r:id="rId10"/>
    <p:sldId id="654" r:id="rId11"/>
    <p:sldId id="655" r:id="rId12"/>
    <p:sldId id="656" r:id="rId13"/>
    <p:sldId id="657" r:id="rId14"/>
    <p:sldId id="650" r:id="rId15"/>
    <p:sldId id="651" r:id="rId16"/>
    <p:sldId id="647" r:id="rId17"/>
    <p:sldId id="653" r:id="rId18"/>
    <p:sldId id="659" r:id="rId19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365A"/>
    <a:srgbClr val="0A44A2"/>
    <a:srgbClr val="FFCA21"/>
    <a:srgbClr val="1A467C"/>
    <a:srgbClr val="223EB4"/>
    <a:srgbClr val="244072"/>
    <a:srgbClr val="89C8DF"/>
    <a:srgbClr val="235195"/>
    <a:srgbClr val="A20000"/>
    <a:srgbClr val="8317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20" autoAdjust="0"/>
    <p:restoredTop sz="94614" autoAdjust="0"/>
  </p:normalViewPr>
  <p:slideViewPr>
    <p:cSldViewPr snapToGrid="0">
      <p:cViewPr varScale="1">
        <p:scale>
          <a:sx n="70" d="100"/>
          <a:sy n="70" d="100"/>
        </p:scale>
        <p:origin x="79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336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ne.paz\Desktop\LILIANE\GRAFICOS%20PLEN&#193;RI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sz="2800" dirty="0">
                <a:solidFill>
                  <a:schemeClr val="tx1"/>
                </a:solidFill>
              </a:rPr>
              <a:t>Evolução associatividade</a:t>
            </a:r>
          </a:p>
          <a:p>
            <a:pPr>
              <a:defRPr sz="2800">
                <a:solidFill>
                  <a:schemeClr val="tx1"/>
                </a:solidFill>
              </a:defRPr>
            </a:pPr>
            <a:r>
              <a:rPr lang="pt-BR" sz="2800" dirty="0">
                <a:solidFill>
                  <a:schemeClr val="tx1"/>
                </a:solidFill>
              </a:rPr>
              <a:t>agosto 2015 a julho</a:t>
            </a:r>
            <a:r>
              <a:rPr lang="pt-BR" sz="2800" baseline="0" dirty="0">
                <a:solidFill>
                  <a:schemeClr val="tx1"/>
                </a:solidFill>
              </a:rPr>
              <a:t> 2018</a:t>
            </a:r>
            <a:endParaRPr lang="pt-BR" sz="280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Planilha1!$C$2</c:f>
              <c:strCache>
                <c:ptCount val="1"/>
                <c:pt idx="0">
                  <c:v>24/08/2015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Planilha1!$B$3:$B$5</c:f>
              <c:strCache>
                <c:ptCount val="3"/>
                <c:pt idx="0">
                  <c:v>Contribuinte</c:v>
                </c:pt>
                <c:pt idx="1">
                  <c:v>RT corporativo</c:v>
                </c:pt>
                <c:pt idx="2">
                  <c:v>Institucional</c:v>
                </c:pt>
              </c:strCache>
            </c:strRef>
          </c:cat>
          <c:val>
            <c:numRef>
              <c:f>Planilha1!$C$3:$C$5</c:f>
              <c:numCache>
                <c:formatCode>_-* #,##0_-;\-* #,##0_-;_-* "-"??_-;_-@_-</c:formatCode>
                <c:ptCount val="3"/>
                <c:pt idx="0">
                  <c:v>48677</c:v>
                </c:pt>
                <c:pt idx="1">
                  <c:v>18504</c:v>
                </c:pt>
                <c:pt idx="2">
                  <c:v>12330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A1-41AC-A425-50C0921E13E2}"/>
            </c:ext>
          </c:extLst>
        </c:ser>
        <c:ser>
          <c:idx val="1"/>
          <c:order val="1"/>
          <c:tx>
            <c:strRef>
              <c:f>Planilha1!$D$2</c:f>
              <c:strCache>
                <c:ptCount val="1"/>
                <c:pt idx="0">
                  <c:v>10/07/2018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Planilha1!$B$3:$B$5</c:f>
              <c:strCache>
                <c:ptCount val="3"/>
                <c:pt idx="0">
                  <c:v>Contribuinte</c:v>
                </c:pt>
                <c:pt idx="1">
                  <c:v>RT corporativo</c:v>
                </c:pt>
                <c:pt idx="2">
                  <c:v>Institucional</c:v>
                </c:pt>
              </c:strCache>
            </c:strRef>
          </c:cat>
          <c:val>
            <c:numRef>
              <c:f>Planilha1!$D$3:$D$5</c:f>
              <c:numCache>
                <c:formatCode>_-* #,##0_-;\-* #,##0_-;_-* "-"??_-;_-@_-</c:formatCode>
                <c:ptCount val="3"/>
                <c:pt idx="0">
                  <c:v>78558</c:v>
                </c:pt>
                <c:pt idx="1">
                  <c:v>18661</c:v>
                </c:pt>
                <c:pt idx="2">
                  <c:v>31388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0A1-41AC-A425-50C0921E13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462422480"/>
        <c:axId val="-462421936"/>
      </c:barChart>
      <c:lineChart>
        <c:grouping val="standard"/>
        <c:varyColors val="0"/>
        <c:ser>
          <c:idx val="2"/>
          <c:order val="2"/>
          <c:tx>
            <c:strRef>
              <c:f>Planilha1!$E$2</c:f>
              <c:strCache>
                <c:ptCount val="1"/>
                <c:pt idx="0">
                  <c:v>Diferença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4.3802014892685093E-2"/>
                  <c:y val="-2.8368794326241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0A1-41AC-A425-50C0921E13E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8033289531318378E-2"/>
                  <c:y val="-3.19148936170212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0A1-41AC-A425-50C0921E13E2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2049934296977662E-2"/>
                  <c:y val="-3.9007092198581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60A1-41AC-A425-50C0921E13E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Arial Black" panose="020B0A04020102020204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Planilha1!$B$3:$B$5</c:f>
              <c:strCache>
                <c:ptCount val="3"/>
                <c:pt idx="0">
                  <c:v>Contribuinte</c:v>
                </c:pt>
                <c:pt idx="1">
                  <c:v>RT corporativo</c:v>
                </c:pt>
                <c:pt idx="2">
                  <c:v>Institucional</c:v>
                </c:pt>
              </c:strCache>
            </c:strRef>
          </c:cat>
          <c:val>
            <c:numRef>
              <c:f>Planilha1!$E$3:$E$5</c:f>
              <c:numCache>
                <c:formatCode>_-* #,##0_-;\-* #,##0_-;_-* "-"??_-;_-@_-</c:formatCode>
                <c:ptCount val="3"/>
                <c:pt idx="0">
                  <c:v>29881</c:v>
                </c:pt>
                <c:pt idx="1">
                  <c:v>157</c:v>
                </c:pt>
                <c:pt idx="2">
                  <c:v>19058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60A1-41AC-A425-50C0921E13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462422480"/>
        <c:axId val="-462421936"/>
      </c:lineChart>
      <c:catAx>
        <c:axId val="-462422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pPr>
            <a:endParaRPr lang="pt-BR"/>
          </a:p>
        </c:txPr>
        <c:crossAx val="-462421936"/>
        <c:crosses val="autoZero"/>
        <c:auto val="1"/>
        <c:lblAlgn val="ctr"/>
        <c:lblOffset val="100"/>
        <c:noMultiLvlLbl val="0"/>
      </c:catAx>
      <c:valAx>
        <c:axId val="-462421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-462422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933637603759956E-2"/>
          <c:y val="1.11731843575419E-2"/>
          <c:w val="0.96677991694979237"/>
          <c:h val="0.746269006876933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Plan1!$C$7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CCFF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67619047619047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61A-476E-B399-9908BF20A244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228010570026424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61A-476E-B399-9908BF20A244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2632285318947795E-3"/>
                  <c:y val="-0.237709809975460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61A-476E-B399-9908BF20A24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Plan1!$B$8:$B$11</c:f>
              <c:strCache>
                <c:ptCount val="4"/>
                <c:pt idx="0">
                  <c:v>ART'S</c:v>
                </c:pt>
                <c:pt idx="1">
                  <c:v>Previdênciárias</c:v>
                </c:pt>
                <c:pt idx="2">
                  <c:v>Financeiras</c:v>
                </c:pt>
                <c:pt idx="3">
                  <c:v>Outras Receitas</c:v>
                </c:pt>
              </c:strCache>
            </c:strRef>
          </c:cat>
          <c:val>
            <c:numRef>
              <c:f>Plan1!$C$8:$C$11</c:f>
              <c:numCache>
                <c:formatCode>#,##0.00</c:formatCode>
                <c:ptCount val="4"/>
                <c:pt idx="0">
                  <c:v>71823031.609999999</c:v>
                </c:pt>
                <c:pt idx="1">
                  <c:v>4369340.09</c:v>
                </c:pt>
                <c:pt idx="2">
                  <c:v>104084486.58</c:v>
                </c:pt>
                <c:pt idx="3">
                  <c:v>2352058.62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61A-476E-B399-9908BF20A244}"/>
            </c:ext>
          </c:extLst>
        </c:ser>
        <c:ser>
          <c:idx val="1"/>
          <c:order val="1"/>
          <c:tx>
            <c:strRef>
              <c:f>Plan1!$D$7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3703703703703703E-3"/>
                  <c:y val="-4.8417132216014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61A-476E-B399-9908BF20A244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1590147913618328E-3"/>
                  <c:y val="-0.126629422718808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61A-476E-B399-9908BF20A244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7735845319086287E-3"/>
                  <c:y val="-0.13029331036451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B61A-476E-B399-9908BF20A24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Plan1!$B$8:$B$11</c:f>
              <c:strCache>
                <c:ptCount val="4"/>
                <c:pt idx="0">
                  <c:v>ART'S</c:v>
                </c:pt>
                <c:pt idx="1">
                  <c:v>Previdênciárias</c:v>
                </c:pt>
                <c:pt idx="2">
                  <c:v>Financeiras</c:v>
                </c:pt>
                <c:pt idx="3">
                  <c:v>Outras Receitas</c:v>
                </c:pt>
              </c:strCache>
            </c:strRef>
          </c:cat>
          <c:val>
            <c:numRef>
              <c:f>Plan1!$D$8:$D$11</c:f>
              <c:numCache>
                <c:formatCode>#,##0.00</c:formatCode>
                <c:ptCount val="4"/>
                <c:pt idx="0">
                  <c:v>76151187.489999995</c:v>
                </c:pt>
                <c:pt idx="1">
                  <c:v>5354907.3899999997</c:v>
                </c:pt>
                <c:pt idx="2">
                  <c:v>126450283.97</c:v>
                </c:pt>
                <c:pt idx="3">
                  <c:v>1793966.1099999999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61A-476E-B399-9908BF20A244}"/>
            </c:ext>
          </c:extLst>
        </c:ser>
        <c:ser>
          <c:idx val="2"/>
          <c:order val="2"/>
          <c:tx>
            <c:strRef>
              <c:f>Plan1!$E$7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00EE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595414462081126E-2"/>
                  <c:y val="-4.8417132216014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B61A-476E-B399-9908BF20A244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060733713590485E-2"/>
                  <c:y val="-4.4692737430167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B61A-476E-B399-9908BF20A244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3523809523809525E-2"/>
                  <c:y val="-2.23463687150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B61A-476E-B399-9908BF20A244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4124001968602785E-2"/>
                  <c:y val="-6.6978687912822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B61A-476E-B399-9908BF20A24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Plan1!$B$8:$B$11</c:f>
              <c:strCache>
                <c:ptCount val="4"/>
                <c:pt idx="0">
                  <c:v>ART'S</c:v>
                </c:pt>
                <c:pt idx="1">
                  <c:v>Previdênciárias</c:v>
                </c:pt>
                <c:pt idx="2">
                  <c:v>Financeiras</c:v>
                </c:pt>
                <c:pt idx="3">
                  <c:v>Outras Receitas</c:v>
                </c:pt>
              </c:strCache>
            </c:strRef>
          </c:cat>
          <c:val>
            <c:numRef>
              <c:f>Plan1!$E$8:$E$11</c:f>
              <c:numCache>
                <c:formatCode>#,##0.00</c:formatCode>
                <c:ptCount val="4"/>
                <c:pt idx="0">
                  <c:v>84252082.629999995</c:v>
                </c:pt>
                <c:pt idx="1">
                  <c:v>7775765.8499999996</c:v>
                </c:pt>
                <c:pt idx="2">
                  <c:v>110818853.36</c:v>
                </c:pt>
                <c:pt idx="3">
                  <c:v>2093013.19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61A-476E-B399-9908BF20A244}"/>
            </c:ext>
          </c:extLst>
        </c:ser>
        <c:ser>
          <c:idx val="3"/>
          <c:order val="3"/>
          <c:tx>
            <c:strRef>
              <c:f>Plan1!$F$7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00002A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672421163285431E-2"/>
                  <c:y val="-3.89332394873360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B61A-476E-B399-9908BF20A244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5157230212724192E-2"/>
                  <c:y val="-1.117318435754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B61A-476E-B399-9908BF20A244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515723021272428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B61A-476E-B399-9908BF20A244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0125784170179167E-2"/>
                  <c:y val="-2.97951582867783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B61A-476E-B399-9908BF20A24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Plan1!$B$8:$B$11</c:f>
              <c:strCache>
                <c:ptCount val="4"/>
                <c:pt idx="0">
                  <c:v>ART'S</c:v>
                </c:pt>
                <c:pt idx="1">
                  <c:v>Previdênciárias</c:v>
                </c:pt>
                <c:pt idx="2">
                  <c:v>Financeiras</c:v>
                </c:pt>
                <c:pt idx="3">
                  <c:v>Outras Receitas</c:v>
                </c:pt>
              </c:strCache>
            </c:strRef>
          </c:cat>
          <c:val>
            <c:numRef>
              <c:f>Plan1!$F$8:$F$11</c:f>
              <c:numCache>
                <c:formatCode>#,##0.00</c:formatCode>
                <c:ptCount val="4"/>
                <c:pt idx="0">
                  <c:v>36386827.079999998</c:v>
                </c:pt>
                <c:pt idx="1">
                  <c:v>7312558.1100000003</c:v>
                </c:pt>
                <c:pt idx="2">
                  <c:v>34740126.200000003</c:v>
                </c:pt>
                <c:pt idx="3">
                  <c:v>954090.79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1-B61A-476E-B399-9908BF20A2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61453760"/>
        <c:axId val="-261463008"/>
      </c:barChart>
      <c:catAx>
        <c:axId val="-261453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-261463008"/>
        <c:crosses val="autoZero"/>
        <c:auto val="1"/>
        <c:lblAlgn val="ctr"/>
        <c:lblOffset val="100"/>
        <c:noMultiLvlLbl val="0"/>
      </c:catAx>
      <c:valAx>
        <c:axId val="-261463008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extTo"/>
        <c:crossAx val="-261453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787012774657702E-2"/>
          <c:y val="2.8314092317407693E-2"/>
          <c:w val="0.93502285756713965"/>
          <c:h val="0.853092957974847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despesas!$C$6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0CCFF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5705504330818668E-2"/>
                  <c:y val="-9.437900410578527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51F-42EE-B800-D4847E183DCF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4927902798277383E-2"/>
                  <c:y val="1.27345923864780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51F-42EE-B800-D4847E183DC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despesas!$B$7:$B$9</c:f>
              <c:strCache>
                <c:ptCount val="3"/>
                <c:pt idx="0">
                  <c:v>Benefícios Sociais</c:v>
                </c:pt>
                <c:pt idx="1">
                  <c:v>Despesas de custeio</c:v>
                </c:pt>
                <c:pt idx="2">
                  <c:v>Financeiras</c:v>
                </c:pt>
              </c:strCache>
            </c:strRef>
          </c:cat>
          <c:val>
            <c:numRef>
              <c:f>despesas!$C$7:$C$9</c:f>
              <c:numCache>
                <c:formatCode>#,##0.00</c:formatCode>
                <c:ptCount val="3"/>
                <c:pt idx="0">
                  <c:v>1597821.44</c:v>
                </c:pt>
                <c:pt idx="1">
                  <c:v>36037122.310000002</c:v>
                </c:pt>
                <c:pt idx="2">
                  <c:v>14630676.98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51F-42EE-B800-D4847E183DCF}"/>
            </c:ext>
          </c:extLst>
        </c:ser>
        <c:ser>
          <c:idx val="1"/>
          <c:order val="1"/>
          <c:tx>
            <c:strRef>
              <c:f>despesas!$D$6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058675607711662E-2"/>
                  <c:y val="-2.05920205920205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51F-42EE-B800-D4847E183DCF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202036884117809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51F-42EE-B800-D4847E183DC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despesas!$B$7:$B$9</c:f>
              <c:strCache>
                <c:ptCount val="3"/>
                <c:pt idx="0">
                  <c:v>Benefícios Sociais</c:v>
                </c:pt>
                <c:pt idx="1">
                  <c:v>Despesas de custeio</c:v>
                </c:pt>
                <c:pt idx="2">
                  <c:v>Financeiras</c:v>
                </c:pt>
              </c:strCache>
            </c:strRef>
          </c:cat>
          <c:val>
            <c:numRef>
              <c:f>despesas!$D$7:$D$9</c:f>
              <c:numCache>
                <c:formatCode>#,##0.00</c:formatCode>
                <c:ptCount val="3"/>
                <c:pt idx="0">
                  <c:v>7638280.5100000007</c:v>
                </c:pt>
                <c:pt idx="1">
                  <c:v>44402235.460000001</c:v>
                </c:pt>
                <c:pt idx="2">
                  <c:v>16373142.76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51F-42EE-B800-D4847E183DCF}"/>
            </c:ext>
          </c:extLst>
        </c:ser>
        <c:ser>
          <c:idx val="2"/>
          <c:order val="2"/>
          <c:tx>
            <c:strRef>
              <c:f>despesas!$E$6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00C8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676445934618604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B51F-42EE-B800-D4847E183DCF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4587873707739592E-2"/>
                  <c:y val="-3.6036036036036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B51F-42EE-B800-D4847E183DC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despesas!$B$7:$B$9</c:f>
              <c:strCache>
                <c:ptCount val="3"/>
                <c:pt idx="0">
                  <c:v>Benefícios Sociais</c:v>
                </c:pt>
                <c:pt idx="1">
                  <c:v>Despesas de custeio</c:v>
                </c:pt>
                <c:pt idx="2">
                  <c:v>Financeiras</c:v>
                </c:pt>
              </c:strCache>
            </c:strRef>
          </c:cat>
          <c:val>
            <c:numRef>
              <c:f>despesas!$E$7:$E$9</c:f>
              <c:numCache>
                <c:formatCode>#,##0.00</c:formatCode>
                <c:ptCount val="3"/>
                <c:pt idx="0">
                  <c:v>6276519.7199999997</c:v>
                </c:pt>
                <c:pt idx="1">
                  <c:v>50752712.780000001</c:v>
                </c:pt>
                <c:pt idx="2">
                  <c:v>16476513.859999999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B51F-42EE-B800-D4847E183DCF}"/>
            </c:ext>
          </c:extLst>
        </c:ser>
        <c:ser>
          <c:idx val="3"/>
          <c:order val="3"/>
          <c:tx>
            <c:strRef>
              <c:f>despesas!$F$6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00003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5646828723107013E-2"/>
                  <c:y val="-9.437900410578527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B51F-42EE-B800-D4847E183DCF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858369645541872E-2"/>
                  <c:y val="-1.00250626566416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B51F-42EE-B800-D4847E183DCF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7882089969264995E-2"/>
                  <c:y val="-7.72200772200781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B51F-42EE-B800-D4847E183DC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despesas!$B$7:$B$9</c:f>
              <c:strCache>
                <c:ptCount val="3"/>
                <c:pt idx="0">
                  <c:v>Benefícios Sociais</c:v>
                </c:pt>
                <c:pt idx="1">
                  <c:v>Despesas de custeio</c:v>
                </c:pt>
                <c:pt idx="2">
                  <c:v>Financeiras</c:v>
                </c:pt>
              </c:strCache>
            </c:strRef>
          </c:cat>
          <c:val>
            <c:numRef>
              <c:f>despesas!$F$7:$F$9</c:f>
              <c:numCache>
                <c:formatCode>#,##0.00</c:formatCode>
                <c:ptCount val="3"/>
                <c:pt idx="0">
                  <c:v>2886424.02</c:v>
                </c:pt>
                <c:pt idx="1">
                  <c:v>21504520.850000001</c:v>
                </c:pt>
                <c:pt idx="2">
                  <c:v>4338603.96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51F-42EE-B800-D4847E183D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61468448"/>
        <c:axId val="-261461376"/>
      </c:barChart>
      <c:catAx>
        <c:axId val="-26146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-261461376"/>
        <c:crosses val="autoZero"/>
        <c:auto val="1"/>
        <c:lblAlgn val="ctr"/>
        <c:lblOffset val="100"/>
        <c:noMultiLvlLbl val="0"/>
      </c:catAx>
      <c:valAx>
        <c:axId val="-261461376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extTo"/>
        <c:crossAx val="-261468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Planilha5!$D$6</c:f>
              <c:strCache>
                <c:ptCount val="1"/>
                <c:pt idx="0">
                  <c:v>Receitas Totais</c:v>
                </c:pt>
              </c:strCache>
            </c:strRef>
          </c:tx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Planilha5!$E$5:$G$5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Planilha5!$E$6:$G$6</c:f>
              <c:numCache>
                <c:formatCode>#,##0.00</c:formatCode>
                <c:ptCount val="3"/>
                <c:pt idx="0">
                  <c:v>182628916.90000001</c:v>
                </c:pt>
                <c:pt idx="1">
                  <c:v>209750344.96000001</c:v>
                </c:pt>
                <c:pt idx="2">
                  <c:v>204939715.02999997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28D-4E49-8B5B-0206AF2A5FEF}"/>
            </c:ext>
          </c:extLst>
        </c:ser>
        <c:ser>
          <c:idx val="1"/>
          <c:order val="1"/>
          <c:tx>
            <c:strRef>
              <c:f>Planilha5!$D$7</c:f>
              <c:strCache>
                <c:ptCount val="1"/>
                <c:pt idx="0">
                  <c:v>Despesas Custeio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294970566054227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28D-4E49-8B5B-0206AF2A5FEF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7905440929066387E-2"/>
                  <c:y val="-9.76492168455919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28D-4E49-8B5B-0206AF2A5FEF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0944258774187822E-2"/>
                  <c:y val="-1.3019895579412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28D-4E49-8B5B-0206AF2A5FE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Planilha5!$E$5:$G$5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Planilha5!$E$7:$G$7</c:f>
              <c:numCache>
                <c:formatCode>#,##0.00</c:formatCode>
                <c:ptCount val="3"/>
                <c:pt idx="0">
                  <c:v>36037122.310000002</c:v>
                </c:pt>
                <c:pt idx="1">
                  <c:v>44402235.460000001</c:v>
                </c:pt>
                <c:pt idx="2">
                  <c:v>50752712.780000001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28D-4E49-8B5B-0206AF2A5F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61463552"/>
        <c:axId val="-261462464"/>
      </c:barChart>
      <c:catAx>
        <c:axId val="-261463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-261462464"/>
        <c:crosses val="autoZero"/>
        <c:auto val="1"/>
        <c:lblAlgn val="ctr"/>
        <c:lblOffset val="100"/>
        <c:noMultiLvlLbl val="0"/>
      </c:catAx>
      <c:valAx>
        <c:axId val="-261462464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extTo"/>
        <c:crossAx val="-261463552"/>
        <c:crosses val="autoZero"/>
        <c:crossBetween val="between"/>
      </c:valAx>
      <c:spPr>
        <a:solidFill>
          <a:srgbClr val="4472C4">
            <a:lumMod val="20000"/>
            <a:lumOff val="80000"/>
          </a:srgbClr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rgbClr val="44546A">
        <a:lumMod val="60000"/>
        <a:lumOff val="40000"/>
      </a:srgb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solidFill>
            <a:srgbClr val="002060"/>
          </a:solidFill>
        </a:defRPr>
      </a:pPr>
      <a:endParaRPr lang="pt-BR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69C189-ACF6-4C74-A52F-6648EE2136D5}" type="doc">
      <dgm:prSet loTypeId="urn:microsoft.com/office/officeart/2005/8/layout/equatio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B8B83C5-1534-4C8B-B786-C9B777201DAF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pt-BR" sz="3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Quantidade 4.625</a:t>
          </a:r>
        </a:p>
      </dgm:t>
    </dgm:pt>
    <dgm:pt modelId="{49387AEE-1737-4F4F-91FF-26D641E3F557}" type="parTrans" cxnId="{AE2D5896-BDE6-4502-A983-44387F7B41A6}">
      <dgm:prSet/>
      <dgm:spPr/>
      <dgm:t>
        <a:bodyPr/>
        <a:lstStyle/>
        <a:p>
          <a:endParaRPr lang="pt-BR" sz="2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F591A8-F9B8-45F4-BDB6-AD4B72D34001}" type="sibTrans" cxnId="{AE2D5896-BDE6-4502-A983-44387F7B41A6}">
      <dgm:prSet custT="1"/>
      <dgm:spPr/>
      <dgm:t>
        <a:bodyPr/>
        <a:lstStyle/>
        <a:p>
          <a:endParaRPr lang="pt-BR" sz="3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C4CEB0-6E14-4CEC-8717-F3CB11CBC625}">
      <dgm:prSet phldrT="[Texto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pt-BR" sz="3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R$      141.640.436,50</a:t>
          </a:r>
        </a:p>
      </dgm:t>
    </dgm:pt>
    <dgm:pt modelId="{3BDD0C28-5FB9-4719-BE06-E3E4C882A5DE}" type="parTrans" cxnId="{585B5651-BE2A-437B-A9D0-71A2DEE4B4B0}">
      <dgm:prSet/>
      <dgm:spPr/>
      <dgm:t>
        <a:bodyPr/>
        <a:lstStyle/>
        <a:p>
          <a:endParaRPr lang="pt-BR" sz="2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AE45E4-AF4E-4669-B0DF-8FE886B2055A}" type="sibTrans" cxnId="{585B5651-BE2A-437B-A9D0-71A2DEE4B4B0}">
      <dgm:prSet/>
      <dgm:spPr/>
      <dgm:t>
        <a:bodyPr/>
        <a:lstStyle/>
        <a:p>
          <a:endParaRPr lang="pt-BR" sz="28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E71E73-C28F-4478-9DA6-0A24632B029E}" type="pres">
      <dgm:prSet presAssocID="{AC69C189-ACF6-4C74-A52F-6648EE2136D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BA533B9-2508-4DF5-867A-09FD2695F850}" type="pres">
      <dgm:prSet presAssocID="{DB8B83C5-1534-4C8B-B786-C9B777201DAF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DA91892-D697-428A-BE05-E3EDCE461557}" type="pres">
      <dgm:prSet presAssocID="{F9F591A8-F9B8-45F4-BDB6-AD4B72D34001}" presName="spacerL" presStyleCnt="0"/>
      <dgm:spPr/>
    </dgm:pt>
    <dgm:pt modelId="{98B93531-961A-4C54-B8DF-1A6782C00E77}" type="pres">
      <dgm:prSet presAssocID="{F9F591A8-F9B8-45F4-BDB6-AD4B72D34001}" presName="sibTrans" presStyleLbl="sibTrans2D1" presStyleIdx="0" presStyleCnt="1"/>
      <dgm:spPr/>
      <dgm:t>
        <a:bodyPr/>
        <a:lstStyle/>
        <a:p>
          <a:endParaRPr lang="pt-BR"/>
        </a:p>
      </dgm:t>
    </dgm:pt>
    <dgm:pt modelId="{CFFD381A-BB4D-40A6-8813-F2F67B5FA543}" type="pres">
      <dgm:prSet presAssocID="{F9F591A8-F9B8-45F4-BDB6-AD4B72D34001}" presName="spacerR" presStyleCnt="0"/>
      <dgm:spPr/>
    </dgm:pt>
    <dgm:pt modelId="{B7AABFDC-6CAE-48F8-9FEE-162417172DFD}" type="pres">
      <dgm:prSet presAssocID="{AAC4CEB0-6E14-4CEC-8717-F3CB11CBC625}" presName="node" presStyleLbl="node1" presStyleIdx="1" presStyleCnt="2" custScaleX="10475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EB8266D-943B-4E42-B18B-830C379DDEE2}" type="presOf" srcId="{AC69C189-ACF6-4C74-A52F-6648EE2136D5}" destId="{49E71E73-C28F-4478-9DA6-0A24632B029E}" srcOrd="0" destOrd="0" presId="urn:microsoft.com/office/officeart/2005/8/layout/equation1"/>
    <dgm:cxn modelId="{585B5651-BE2A-437B-A9D0-71A2DEE4B4B0}" srcId="{AC69C189-ACF6-4C74-A52F-6648EE2136D5}" destId="{AAC4CEB0-6E14-4CEC-8717-F3CB11CBC625}" srcOrd="1" destOrd="0" parTransId="{3BDD0C28-5FB9-4719-BE06-E3E4C882A5DE}" sibTransId="{BAAE45E4-AF4E-4669-B0DF-8FE886B2055A}"/>
    <dgm:cxn modelId="{AE2D5896-BDE6-4502-A983-44387F7B41A6}" srcId="{AC69C189-ACF6-4C74-A52F-6648EE2136D5}" destId="{DB8B83C5-1534-4C8B-B786-C9B777201DAF}" srcOrd="0" destOrd="0" parTransId="{49387AEE-1737-4F4F-91FF-26D641E3F557}" sibTransId="{F9F591A8-F9B8-45F4-BDB6-AD4B72D34001}"/>
    <dgm:cxn modelId="{5E6787D5-6528-4952-9663-AF89C5B96300}" type="presOf" srcId="{F9F591A8-F9B8-45F4-BDB6-AD4B72D34001}" destId="{98B93531-961A-4C54-B8DF-1A6782C00E77}" srcOrd="0" destOrd="0" presId="urn:microsoft.com/office/officeart/2005/8/layout/equation1"/>
    <dgm:cxn modelId="{17E22DE8-1C7C-40C0-982C-6B235865414F}" type="presOf" srcId="{DB8B83C5-1534-4C8B-B786-C9B777201DAF}" destId="{7BA533B9-2508-4DF5-867A-09FD2695F850}" srcOrd="0" destOrd="0" presId="urn:microsoft.com/office/officeart/2005/8/layout/equation1"/>
    <dgm:cxn modelId="{70F2B6DE-A67E-4839-A921-FE2567558DF4}" type="presOf" srcId="{AAC4CEB0-6E14-4CEC-8717-F3CB11CBC625}" destId="{B7AABFDC-6CAE-48F8-9FEE-162417172DFD}" srcOrd="0" destOrd="0" presId="urn:microsoft.com/office/officeart/2005/8/layout/equation1"/>
    <dgm:cxn modelId="{6CFA5654-6E9F-4058-86D7-769725B8DC7A}" type="presParOf" srcId="{49E71E73-C28F-4478-9DA6-0A24632B029E}" destId="{7BA533B9-2508-4DF5-867A-09FD2695F850}" srcOrd="0" destOrd="0" presId="urn:microsoft.com/office/officeart/2005/8/layout/equation1"/>
    <dgm:cxn modelId="{5D3D4F82-ADFD-41DD-88E9-D280A9F6823C}" type="presParOf" srcId="{49E71E73-C28F-4478-9DA6-0A24632B029E}" destId="{FDA91892-D697-428A-BE05-E3EDCE461557}" srcOrd="1" destOrd="0" presId="urn:microsoft.com/office/officeart/2005/8/layout/equation1"/>
    <dgm:cxn modelId="{EA1D51B3-93B4-40F1-94B9-F30F546E8B7E}" type="presParOf" srcId="{49E71E73-C28F-4478-9DA6-0A24632B029E}" destId="{98B93531-961A-4C54-B8DF-1A6782C00E77}" srcOrd="2" destOrd="0" presId="urn:microsoft.com/office/officeart/2005/8/layout/equation1"/>
    <dgm:cxn modelId="{CB3C2DD3-1AF9-4524-A87C-101E309A86F6}" type="presParOf" srcId="{49E71E73-C28F-4478-9DA6-0A24632B029E}" destId="{CFFD381A-BB4D-40A6-8813-F2F67B5FA543}" srcOrd="3" destOrd="0" presId="urn:microsoft.com/office/officeart/2005/8/layout/equation1"/>
    <dgm:cxn modelId="{E13CCCC2-B556-4192-96C7-D016261DC051}" type="presParOf" srcId="{49E71E73-C28F-4478-9DA6-0A24632B029E}" destId="{B7AABFDC-6CAE-48F8-9FEE-162417172DFD}" srcOrd="4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FC85C6-D7EB-4A40-B90B-84A6AEE10A93}" type="doc">
      <dgm:prSet loTypeId="urn:microsoft.com/office/officeart/2005/8/layout/equation1" loCatId="process" qsTypeId="urn:microsoft.com/office/officeart/2005/8/quickstyle/3d2" qsCatId="3D" csTypeId="urn:microsoft.com/office/officeart/2005/8/colors/accent1_2" csCatId="accent1" phldr="1"/>
      <dgm:spPr/>
    </dgm:pt>
    <dgm:pt modelId="{4D578E2E-0C31-4028-8FAB-D9A0A51AC77F}">
      <dgm:prSet phldrT="[Texto]" custT="1"/>
      <dgm:spPr>
        <a:xfrm>
          <a:off x="1395929" y="571"/>
          <a:ext cx="2159097" cy="2159097"/>
        </a:xfr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>
            <a:buNone/>
          </a:pPr>
          <a:r>
            <a:rPr lang="pt-BR" sz="2800" b="1" dirty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Total</a:t>
          </a:r>
        </a:p>
      </dgm:t>
    </dgm:pt>
    <dgm:pt modelId="{32DE5B28-9505-4E98-BED5-901552B672EF}" type="parTrans" cxnId="{C978C5EC-CE7B-4137-BC01-37F91A57940B}">
      <dgm:prSet/>
      <dgm:spPr/>
      <dgm:t>
        <a:bodyPr/>
        <a:lstStyle/>
        <a:p>
          <a:endParaRPr lang="pt-BR" sz="5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DF04B2-04BF-44C8-B893-E55EFAB19643}" type="sibTrans" cxnId="{C978C5EC-CE7B-4137-BC01-37F91A57940B}">
      <dgm:prSet custT="1"/>
      <dgm:spPr>
        <a:xfrm>
          <a:off x="3730345" y="453981"/>
          <a:ext cx="1252276" cy="1252276"/>
        </a:xfr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ysClr val="window" lastClr="FFFFFF"/>
          </a:contourClr>
        </a:sp3d>
      </dgm:spPr>
      <dgm:t>
        <a:bodyPr/>
        <a:lstStyle/>
        <a:p>
          <a:pPr>
            <a:buNone/>
          </a:pPr>
          <a:endParaRPr lang="pt-BR" sz="5400" b="1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4B5F90E3-FA2C-4429-9EB5-C9A289A5B3D3}">
      <dgm:prSet phldrT="[Texto]" custT="1"/>
      <dgm:spPr>
        <a:xfrm>
          <a:off x="5157940" y="571"/>
          <a:ext cx="2159097" cy="2159097"/>
        </a:xfr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>
            <a:buNone/>
          </a:pPr>
          <a:r>
            <a:rPr lang="pt-BR" sz="1900" b="1" dirty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R$ 277.671,28</a:t>
          </a:r>
        </a:p>
      </dgm:t>
    </dgm:pt>
    <dgm:pt modelId="{524AAE5C-F0CD-4B49-AE25-891EFF2DDC57}" type="parTrans" cxnId="{59F5042F-83DA-41D2-A3D3-4393D0D1B1C9}">
      <dgm:prSet/>
      <dgm:spPr/>
      <dgm:t>
        <a:bodyPr/>
        <a:lstStyle/>
        <a:p>
          <a:endParaRPr lang="pt-BR" sz="5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A81B30-A06D-4FAD-8467-6C76C7138B0B}" type="sibTrans" cxnId="{59F5042F-83DA-41D2-A3D3-4393D0D1B1C9}">
      <dgm:prSet/>
      <dgm:spPr/>
      <dgm:t>
        <a:bodyPr/>
        <a:lstStyle/>
        <a:p>
          <a:endParaRPr lang="pt-BR" sz="5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69E4D2-9E0C-4C94-A525-C0432FC20EA4}" type="pres">
      <dgm:prSet presAssocID="{1DFC85C6-D7EB-4A40-B90B-84A6AEE10A93}" presName="linearFlow" presStyleCnt="0">
        <dgm:presLayoutVars>
          <dgm:dir/>
          <dgm:resizeHandles val="exact"/>
        </dgm:presLayoutVars>
      </dgm:prSet>
      <dgm:spPr/>
    </dgm:pt>
    <dgm:pt modelId="{5D86E339-E153-401A-8640-DCDC6B2541DA}" type="pres">
      <dgm:prSet presAssocID="{4D578E2E-0C31-4028-8FAB-D9A0A51AC77F}" presName="node" presStyleLbl="node1" presStyleIdx="0" presStyleCnt="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pt-BR"/>
        </a:p>
      </dgm:t>
    </dgm:pt>
    <dgm:pt modelId="{B7FFA240-EFBB-4A4F-A906-4B585BDC6068}" type="pres">
      <dgm:prSet presAssocID="{4DDF04B2-04BF-44C8-B893-E55EFAB19643}" presName="spacerL" presStyleCnt="0"/>
      <dgm:spPr/>
    </dgm:pt>
    <dgm:pt modelId="{34404B2D-56BB-4545-9F21-55A7397AD794}" type="pres">
      <dgm:prSet presAssocID="{4DDF04B2-04BF-44C8-B893-E55EFAB19643}" presName="sibTrans" presStyleLbl="sibTrans2D1" presStyleIdx="0" presStyleCnt="1"/>
      <dgm:spPr>
        <a:prstGeom prst="mathEqual">
          <a:avLst/>
        </a:prstGeom>
      </dgm:spPr>
      <dgm:t>
        <a:bodyPr/>
        <a:lstStyle/>
        <a:p>
          <a:endParaRPr lang="pt-BR"/>
        </a:p>
      </dgm:t>
    </dgm:pt>
    <dgm:pt modelId="{D2D1418B-03F9-4892-9ADE-E7ACA9F6B0B5}" type="pres">
      <dgm:prSet presAssocID="{4DDF04B2-04BF-44C8-B893-E55EFAB19643}" presName="spacerR" presStyleCnt="0"/>
      <dgm:spPr/>
    </dgm:pt>
    <dgm:pt modelId="{691005DA-0884-4FAD-842E-27F53764FED3}" type="pres">
      <dgm:prSet presAssocID="{4B5F90E3-FA2C-4429-9EB5-C9A289A5B3D3}" presName="node" presStyleLbl="node1" presStyleIdx="1" presStyleCnt="2" custScaleX="111635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pt-BR"/>
        </a:p>
      </dgm:t>
    </dgm:pt>
  </dgm:ptLst>
  <dgm:cxnLst>
    <dgm:cxn modelId="{4A3503B3-EA82-4D31-ABE0-188814AAAFE2}" type="presOf" srcId="{4DDF04B2-04BF-44C8-B893-E55EFAB19643}" destId="{34404B2D-56BB-4545-9F21-55A7397AD794}" srcOrd="0" destOrd="0" presId="urn:microsoft.com/office/officeart/2005/8/layout/equation1"/>
    <dgm:cxn modelId="{DBDE0C91-68ED-4026-9B90-DED8998ED046}" type="presOf" srcId="{4B5F90E3-FA2C-4429-9EB5-C9A289A5B3D3}" destId="{691005DA-0884-4FAD-842E-27F53764FED3}" srcOrd="0" destOrd="0" presId="urn:microsoft.com/office/officeart/2005/8/layout/equation1"/>
    <dgm:cxn modelId="{C978C5EC-CE7B-4137-BC01-37F91A57940B}" srcId="{1DFC85C6-D7EB-4A40-B90B-84A6AEE10A93}" destId="{4D578E2E-0C31-4028-8FAB-D9A0A51AC77F}" srcOrd="0" destOrd="0" parTransId="{32DE5B28-9505-4E98-BED5-901552B672EF}" sibTransId="{4DDF04B2-04BF-44C8-B893-E55EFAB19643}"/>
    <dgm:cxn modelId="{A09F2673-A03E-4E21-B5EC-217E5D4162E0}" type="presOf" srcId="{4D578E2E-0C31-4028-8FAB-D9A0A51AC77F}" destId="{5D86E339-E153-401A-8640-DCDC6B2541DA}" srcOrd="0" destOrd="0" presId="urn:microsoft.com/office/officeart/2005/8/layout/equation1"/>
    <dgm:cxn modelId="{FE1C562B-A033-494D-B150-D0110F9FB9DC}" type="presOf" srcId="{1DFC85C6-D7EB-4A40-B90B-84A6AEE10A93}" destId="{5969E4D2-9E0C-4C94-A525-C0432FC20EA4}" srcOrd="0" destOrd="0" presId="urn:microsoft.com/office/officeart/2005/8/layout/equation1"/>
    <dgm:cxn modelId="{59F5042F-83DA-41D2-A3D3-4393D0D1B1C9}" srcId="{1DFC85C6-D7EB-4A40-B90B-84A6AEE10A93}" destId="{4B5F90E3-FA2C-4429-9EB5-C9A289A5B3D3}" srcOrd="1" destOrd="0" parTransId="{524AAE5C-F0CD-4B49-AE25-891EFF2DDC57}" sibTransId="{BEA81B30-A06D-4FAD-8467-6C76C7138B0B}"/>
    <dgm:cxn modelId="{FF1BAE83-746B-43B1-9C9C-13C8147B87B4}" type="presParOf" srcId="{5969E4D2-9E0C-4C94-A525-C0432FC20EA4}" destId="{5D86E339-E153-401A-8640-DCDC6B2541DA}" srcOrd="0" destOrd="0" presId="urn:microsoft.com/office/officeart/2005/8/layout/equation1"/>
    <dgm:cxn modelId="{2857543B-57F3-4268-8E1A-3B7C40661DE8}" type="presParOf" srcId="{5969E4D2-9E0C-4C94-A525-C0432FC20EA4}" destId="{B7FFA240-EFBB-4A4F-A906-4B585BDC6068}" srcOrd="1" destOrd="0" presId="urn:microsoft.com/office/officeart/2005/8/layout/equation1"/>
    <dgm:cxn modelId="{5825EEC8-37E4-4580-B94A-D92A5B9DD251}" type="presParOf" srcId="{5969E4D2-9E0C-4C94-A525-C0432FC20EA4}" destId="{34404B2D-56BB-4545-9F21-55A7397AD794}" srcOrd="2" destOrd="0" presId="urn:microsoft.com/office/officeart/2005/8/layout/equation1"/>
    <dgm:cxn modelId="{16C7EDD2-D95C-44C8-8851-45429511E5F8}" type="presParOf" srcId="{5969E4D2-9E0C-4C94-A525-C0432FC20EA4}" destId="{D2D1418B-03F9-4892-9ADE-E7ACA9F6B0B5}" srcOrd="3" destOrd="0" presId="urn:microsoft.com/office/officeart/2005/8/layout/equation1"/>
    <dgm:cxn modelId="{DA1E3A4F-D0D4-4AF7-AE5B-6AE556EEA3FA}" type="presParOf" srcId="{5969E4D2-9E0C-4C94-A525-C0432FC20EA4}" destId="{691005DA-0884-4FAD-842E-27F53764FED3}" srcOrd="4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07B5F3-E214-4C95-861A-D41E49CE297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87D018F-0E82-41C9-A9A4-D73F3B3420B2}">
      <dgm:prSet phldrT="[Texto]" custT="1"/>
      <dgm:spPr>
        <a:xfrm>
          <a:off x="1293" y="1378"/>
          <a:ext cx="5968729" cy="910106"/>
        </a:xfr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rtl="0">
            <a:buNone/>
          </a:pPr>
          <a:r>
            <a:rPr lang="pt-BR" sz="2400" b="1" i="0" u="none" dirty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Auxílio Pecuniário</a:t>
          </a:r>
          <a:endParaRPr lang="pt-BR" sz="2400" b="1" dirty="0">
            <a:solidFill>
              <a:sysClr val="windowText" lastClr="00000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BD482126-9502-498F-96C7-C62C76DE7895}" type="parTrans" cxnId="{73583210-EEC1-484A-819A-DE531ADFEA09}">
      <dgm:prSet/>
      <dgm:spPr/>
      <dgm:t>
        <a:bodyPr/>
        <a:lstStyle/>
        <a:p>
          <a:endParaRPr lang="pt-BR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1698FF-6F80-448F-BA4B-F0AC77D3A5A7}" type="sibTrans" cxnId="{73583210-EEC1-484A-819A-DE531ADFEA09}">
      <dgm:prSet/>
      <dgm:spPr/>
      <dgm:t>
        <a:bodyPr/>
        <a:lstStyle/>
        <a:p>
          <a:endParaRPr lang="pt-BR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9203DF-C56D-44DD-B048-406202D746CD}">
      <dgm:prSet custT="1"/>
      <dgm:spPr>
        <a:xfrm rot="5400000">
          <a:off x="6976806" y="-914393"/>
          <a:ext cx="728085" cy="2741650"/>
        </a:xfr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rtl="0">
            <a:buChar char="•"/>
          </a:pPr>
          <a:r>
            <a:rPr lang="pt-BR" sz="2000" b="1" i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R$ 60.138,00</a:t>
          </a:r>
        </a:p>
      </dgm:t>
    </dgm:pt>
    <dgm:pt modelId="{3C67C016-3125-4BBA-AF2C-0059082E866F}" type="parTrans" cxnId="{7C369129-BB1A-49C8-928A-73E4CFB2E3BC}">
      <dgm:prSet/>
      <dgm:spPr/>
      <dgm:t>
        <a:bodyPr/>
        <a:lstStyle/>
        <a:p>
          <a:endParaRPr lang="pt-BR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456F67-3A23-4CAE-AC63-0E06FB65254C}" type="sibTrans" cxnId="{7C369129-BB1A-49C8-928A-73E4CFB2E3BC}">
      <dgm:prSet/>
      <dgm:spPr/>
      <dgm:t>
        <a:bodyPr/>
        <a:lstStyle/>
        <a:p>
          <a:endParaRPr lang="pt-BR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2A7F3CC-DE5A-43CE-AF3D-A651EB76FDBB}">
      <dgm:prSet custT="1"/>
      <dgm:spPr>
        <a:xfrm>
          <a:off x="1293" y="1912602"/>
          <a:ext cx="5968729" cy="910106"/>
        </a:xfr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pt-BR" sz="2400" b="1" i="0" u="none" dirty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Auxílio Funeral</a:t>
          </a:r>
          <a:endParaRPr lang="pt-BR" sz="2400" b="1" dirty="0">
            <a:solidFill>
              <a:sysClr val="windowText" lastClr="00000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FB03220A-DDA2-49D2-85ED-272E1B7B5FA0}" type="parTrans" cxnId="{38D122D3-33CE-4593-ADE3-ED12A5B75C18}">
      <dgm:prSet/>
      <dgm:spPr/>
      <dgm:t>
        <a:bodyPr/>
        <a:lstStyle/>
        <a:p>
          <a:endParaRPr lang="pt-BR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406B9B-1E06-4D04-8374-1ADEDCF33656}" type="sibTrans" cxnId="{38D122D3-33CE-4593-ADE3-ED12A5B75C18}">
      <dgm:prSet/>
      <dgm:spPr/>
      <dgm:t>
        <a:bodyPr/>
        <a:lstStyle/>
        <a:p>
          <a:endParaRPr lang="pt-BR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3727F4-CF54-4964-9216-0D39D7820CBC}">
      <dgm:prSet custT="1"/>
      <dgm:spPr>
        <a:xfrm rot="5400000">
          <a:off x="6976806" y="996830"/>
          <a:ext cx="728085" cy="2741650"/>
        </a:xfr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rtl="0">
            <a:buChar char="•"/>
          </a:pPr>
          <a:r>
            <a:rPr lang="pt-BR" sz="2000" b="1" i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R$ 217.533,28</a:t>
          </a:r>
        </a:p>
      </dgm:t>
    </dgm:pt>
    <dgm:pt modelId="{EC8743C1-65E2-426C-8E46-F9B94B5CE610}" type="parTrans" cxnId="{60F5A42C-E65D-404D-A227-679A487C6BAA}">
      <dgm:prSet/>
      <dgm:spPr/>
      <dgm:t>
        <a:bodyPr/>
        <a:lstStyle/>
        <a:p>
          <a:endParaRPr lang="pt-BR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BF79F4-464A-43E0-8309-488B71B41A30}" type="sibTrans" cxnId="{60F5A42C-E65D-404D-A227-679A487C6BAA}">
      <dgm:prSet/>
      <dgm:spPr/>
      <dgm:t>
        <a:bodyPr/>
        <a:lstStyle/>
        <a:p>
          <a:endParaRPr lang="pt-BR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706B5B-AABE-404D-8750-F951AC11E4F5}">
      <dgm:prSet custT="1"/>
      <dgm:spPr>
        <a:xfrm rot="5400000">
          <a:off x="6976806" y="-914393"/>
          <a:ext cx="728085" cy="2741650"/>
        </a:xfr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rtl="0">
            <a:buChar char="•"/>
          </a:pPr>
          <a:r>
            <a:rPr lang="pt-BR" sz="2000" b="1" i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34 parcelas</a:t>
          </a:r>
        </a:p>
      </dgm:t>
    </dgm:pt>
    <dgm:pt modelId="{A9F98245-ABC3-4BF8-A8EF-C7CB932BAA1B}" type="parTrans" cxnId="{A04E95F1-ACD0-430E-A6D8-C66718486AD3}">
      <dgm:prSet/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5FB1C2E-E2A7-4714-AA1A-70B41C40D753}" type="sibTrans" cxnId="{A04E95F1-ACD0-430E-A6D8-C66718486AD3}">
      <dgm:prSet/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8E0BE7-F29A-4C66-A662-0FF6EF7F2DA4}">
      <dgm:prSet custT="1"/>
      <dgm:spPr>
        <a:xfrm rot="5400000">
          <a:off x="6976806" y="996830"/>
          <a:ext cx="728085" cy="2741650"/>
        </a:xfr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rtl="0">
            <a:buChar char="•"/>
          </a:pPr>
          <a:r>
            <a:rPr lang="pt-BR" sz="2000" b="1" i="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52 contratos</a:t>
          </a:r>
        </a:p>
      </dgm:t>
    </dgm:pt>
    <dgm:pt modelId="{B3A9B353-2316-4BF8-8692-4D71C85CA5E1}" type="parTrans" cxnId="{1D3A3A21-2495-46F1-88B7-829908FC61BC}">
      <dgm:prSet/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3491C0-2015-4B54-B53D-16EE1B6F48D7}" type="sibTrans" cxnId="{1D3A3A21-2495-46F1-88B7-829908FC61BC}">
      <dgm:prSet/>
      <dgm:spPr/>
      <dgm:t>
        <a:bodyPr/>
        <a:lstStyle/>
        <a:p>
          <a:endParaRPr lang="pt-BR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B5FC9D-B0FB-45B0-B74E-0E9D6735603C}" type="pres">
      <dgm:prSet presAssocID="{8207B5F3-E214-4C95-861A-D41E49CE297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8B59AEC-6714-4C45-8A93-F1B0773BE041}" type="pres">
      <dgm:prSet presAssocID="{E87D018F-0E82-41C9-A9A4-D73F3B3420B2}" presName="linNode" presStyleCnt="0"/>
      <dgm:spPr/>
    </dgm:pt>
    <dgm:pt modelId="{C4DC56D7-6BB5-4618-A2DA-FCE2C8177214}" type="pres">
      <dgm:prSet presAssocID="{E87D018F-0E82-41C9-A9A4-D73F3B3420B2}" presName="parentText" presStyleLbl="node1" presStyleIdx="0" presStyleCnt="2" custScaleX="295236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pt-BR"/>
        </a:p>
      </dgm:t>
    </dgm:pt>
    <dgm:pt modelId="{2F7495F0-8A36-46BE-8E8E-67D9F7226919}" type="pres">
      <dgm:prSet presAssocID="{E87D018F-0E82-41C9-A9A4-D73F3B3420B2}" presName="descendantText" presStyleLbl="alignAccFollowNode1" presStyleIdx="0" presStyleCnt="2" custScaleX="76282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pt-BR"/>
        </a:p>
      </dgm:t>
    </dgm:pt>
    <dgm:pt modelId="{09FE1745-C2A7-4E15-BB03-3894CF985DC9}" type="pres">
      <dgm:prSet presAssocID="{2F1698FF-6F80-448F-BA4B-F0AC77D3A5A7}" presName="sp" presStyleCnt="0"/>
      <dgm:spPr/>
    </dgm:pt>
    <dgm:pt modelId="{E36A8C56-0E67-40FB-B508-B825CFFD001F}" type="pres">
      <dgm:prSet presAssocID="{12A7F3CC-DE5A-43CE-AF3D-A651EB76FDBB}" presName="linNode" presStyleCnt="0"/>
      <dgm:spPr/>
    </dgm:pt>
    <dgm:pt modelId="{D1916708-34B8-4DED-A5A0-810359D2B02B}" type="pres">
      <dgm:prSet presAssocID="{12A7F3CC-DE5A-43CE-AF3D-A651EB76FDBB}" presName="parentText" presStyleLbl="node1" presStyleIdx="1" presStyleCnt="2" custScaleX="295236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pt-BR"/>
        </a:p>
      </dgm:t>
    </dgm:pt>
    <dgm:pt modelId="{B1281231-8663-40DA-BF42-F980DD2A013F}" type="pres">
      <dgm:prSet presAssocID="{12A7F3CC-DE5A-43CE-AF3D-A651EB76FDBB}" presName="descendantText" presStyleLbl="alignAccFollowNode1" presStyleIdx="1" presStyleCnt="2" custScaleX="76282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pt-BR"/>
        </a:p>
      </dgm:t>
    </dgm:pt>
  </dgm:ptLst>
  <dgm:cxnLst>
    <dgm:cxn modelId="{7C369129-BB1A-49C8-928A-73E4CFB2E3BC}" srcId="{E87D018F-0E82-41C9-A9A4-D73F3B3420B2}" destId="{BD9203DF-C56D-44DD-B048-406202D746CD}" srcOrd="0" destOrd="0" parTransId="{3C67C016-3125-4BBA-AF2C-0059082E866F}" sibTransId="{33456F67-3A23-4CAE-AC63-0E06FB65254C}"/>
    <dgm:cxn modelId="{99D160B8-5A7C-48A7-8242-771D30BF8BC3}" type="presOf" srcId="{BD9203DF-C56D-44DD-B048-406202D746CD}" destId="{2F7495F0-8A36-46BE-8E8E-67D9F7226919}" srcOrd="0" destOrd="0" presId="urn:microsoft.com/office/officeart/2005/8/layout/vList5"/>
    <dgm:cxn modelId="{2EDC963E-2E00-4B27-87E7-7B00D89827C4}" type="presOf" srcId="{C3706B5B-AABE-404D-8750-F951AC11E4F5}" destId="{2F7495F0-8A36-46BE-8E8E-67D9F7226919}" srcOrd="0" destOrd="1" presId="urn:microsoft.com/office/officeart/2005/8/layout/vList5"/>
    <dgm:cxn modelId="{38D122D3-33CE-4593-ADE3-ED12A5B75C18}" srcId="{8207B5F3-E214-4C95-861A-D41E49CE2977}" destId="{12A7F3CC-DE5A-43CE-AF3D-A651EB76FDBB}" srcOrd="1" destOrd="0" parTransId="{FB03220A-DDA2-49D2-85ED-272E1B7B5FA0}" sibTransId="{0E406B9B-1E06-4D04-8374-1ADEDCF33656}"/>
    <dgm:cxn modelId="{CBCA3493-DD0E-426A-B666-9F9BE6E1ADF2}" type="presOf" srcId="{D73727F4-CF54-4964-9216-0D39D7820CBC}" destId="{B1281231-8663-40DA-BF42-F980DD2A013F}" srcOrd="0" destOrd="0" presId="urn:microsoft.com/office/officeart/2005/8/layout/vList5"/>
    <dgm:cxn modelId="{73583210-EEC1-484A-819A-DE531ADFEA09}" srcId="{8207B5F3-E214-4C95-861A-D41E49CE2977}" destId="{E87D018F-0E82-41C9-A9A4-D73F3B3420B2}" srcOrd="0" destOrd="0" parTransId="{BD482126-9502-498F-96C7-C62C76DE7895}" sibTransId="{2F1698FF-6F80-448F-BA4B-F0AC77D3A5A7}"/>
    <dgm:cxn modelId="{1D3A3A21-2495-46F1-88B7-829908FC61BC}" srcId="{12A7F3CC-DE5A-43CE-AF3D-A651EB76FDBB}" destId="{328E0BE7-F29A-4C66-A662-0FF6EF7F2DA4}" srcOrd="1" destOrd="0" parTransId="{B3A9B353-2316-4BF8-8692-4D71C85CA5E1}" sibTransId="{383491C0-2015-4B54-B53D-16EE1B6F48D7}"/>
    <dgm:cxn modelId="{F5384D34-7B2D-4A7F-AB77-851C54BC45E1}" type="presOf" srcId="{328E0BE7-F29A-4C66-A662-0FF6EF7F2DA4}" destId="{B1281231-8663-40DA-BF42-F980DD2A013F}" srcOrd="0" destOrd="1" presId="urn:microsoft.com/office/officeart/2005/8/layout/vList5"/>
    <dgm:cxn modelId="{06525C1A-5B57-440E-AF84-8FCDC1A08147}" type="presOf" srcId="{12A7F3CC-DE5A-43CE-AF3D-A651EB76FDBB}" destId="{D1916708-34B8-4DED-A5A0-810359D2B02B}" srcOrd="0" destOrd="0" presId="urn:microsoft.com/office/officeart/2005/8/layout/vList5"/>
    <dgm:cxn modelId="{A04E95F1-ACD0-430E-A6D8-C66718486AD3}" srcId="{E87D018F-0E82-41C9-A9A4-D73F3B3420B2}" destId="{C3706B5B-AABE-404D-8750-F951AC11E4F5}" srcOrd="1" destOrd="0" parTransId="{A9F98245-ABC3-4BF8-A8EF-C7CB932BAA1B}" sibTransId="{C5FB1C2E-E2A7-4714-AA1A-70B41C40D753}"/>
    <dgm:cxn modelId="{A980068C-5EEC-4A41-8ACE-146EDE19F644}" type="presOf" srcId="{8207B5F3-E214-4C95-861A-D41E49CE2977}" destId="{DEB5FC9D-B0FB-45B0-B74E-0E9D6735603C}" srcOrd="0" destOrd="0" presId="urn:microsoft.com/office/officeart/2005/8/layout/vList5"/>
    <dgm:cxn modelId="{937E0642-16AD-4D1A-A4DA-DB88955FF852}" type="presOf" srcId="{E87D018F-0E82-41C9-A9A4-D73F3B3420B2}" destId="{C4DC56D7-6BB5-4618-A2DA-FCE2C8177214}" srcOrd="0" destOrd="0" presId="urn:microsoft.com/office/officeart/2005/8/layout/vList5"/>
    <dgm:cxn modelId="{60F5A42C-E65D-404D-A227-679A487C6BAA}" srcId="{12A7F3CC-DE5A-43CE-AF3D-A651EB76FDBB}" destId="{D73727F4-CF54-4964-9216-0D39D7820CBC}" srcOrd="0" destOrd="0" parTransId="{EC8743C1-65E2-426C-8E46-F9B94B5CE610}" sibTransId="{D1BF79F4-464A-43E0-8309-488B71B41A30}"/>
    <dgm:cxn modelId="{7ED808D2-5072-4333-8849-B1917CB5EC8E}" type="presParOf" srcId="{DEB5FC9D-B0FB-45B0-B74E-0E9D6735603C}" destId="{68B59AEC-6714-4C45-8A93-F1B0773BE041}" srcOrd="0" destOrd="0" presId="urn:microsoft.com/office/officeart/2005/8/layout/vList5"/>
    <dgm:cxn modelId="{F15FF338-37D6-49A0-825A-36CC13951966}" type="presParOf" srcId="{68B59AEC-6714-4C45-8A93-F1B0773BE041}" destId="{C4DC56D7-6BB5-4618-A2DA-FCE2C8177214}" srcOrd="0" destOrd="0" presId="urn:microsoft.com/office/officeart/2005/8/layout/vList5"/>
    <dgm:cxn modelId="{5454EB21-7027-4AB5-8759-182D12851D26}" type="presParOf" srcId="{68B59AEC-6714-4C45-8A93-F1B0773BE041}" destId="{2F7495F0-8A36-46BE-8E8E-67D9F7226919}" srcOrd="1" destOrd="0" presId="urn:microsoft.com/office/officeart/2005/8/layout/vList5"/>
    <dgm:cxn modelId="{A2922239-F711-4D56-8879-F142056DEF85}" type="presParOf" srcId="{DEB5FC9D-B0FB-45B0-B74E-0E9D6735603C}" destId="{09FE1745-C2A7-4E15-BB03-3894CF985DC9}" srcOrd="1" destOrd="0" presId="urn:microsoft.com/office/officeart/2005/8/layout/vList5"/>
    <dgm:cxn modelId="{56D97419-68D0-4EEB-9ED9-E2D6A86F64CF}" type="presParOf" srcId="{DEB5FC9D-B0FB-45B0-B74E-0E9D6735603C}" destId="{E36A8C56-0E67-40FB-B508-B825CFFD001F}" srcOrd="2" destOrd="0" presId="urn:microsoft.com/office/officeart/2005/8/layout/vList5"/>
    <dgm:cxn modelId="{4BBE97F6-46EE-41E5-861D-67D279355E13}" type="presParOf" srcId="{E36A8C56-0E67-40FB-B508-B825CFFD001F}" destId="{D1916708-34B8-4DED-A5A0-810359D2B02B}" srcOrd="0" destOrd="0" presId="urn:microsoft.com/office/officeart/2005/8/layout/vList5"/>
    <dgm:cxn modelId="{CE74DC40-712E-4775-86B7-5EF4D56977FF}" type="presParOf" srcId="{E36A8C56-0E67-40FB-B508-B825CFFD001F}" destId="{B1281231-8663-40DA-BF42-F980DD2A013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BC0D47C-F3D5-420C-B385-81CF2A99D6E2}" type="doc">
      <dgm:prSet loTypeId="urn:microsoft.com/office/officeart/2009/3/layout/PlusandMinus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03B6BC31-DC46-4E16-A01D-7FCD54BE7EE4}">
      <dgm:prSet/>
      <dgm:spPr/>
      <dgm:t>
        <a:bodyPr/>
        <a:lstStyle/>
        <a:p>
          <a:r>
            <a:rPr lang="pt-BR" b="1" dirty="0"/>
            <a:t>RECEITAS:                             R$ 79.393.602,18</a:t>
          </a:r>
          <a:endParaRPr lang="pt-BR" dirty="0"/>
        </a:p>
      </dgm:t>
    </dgm:pt>
    <dgm:pt modelId="{4F8A6DC3-E242-4C9C-B9F2-8815B94A6132}" type="parTrans" cxnId="{3C54766F-9753-420D-944D-2AF44346905F}">
      <dgm:prSet/>
      <dgm:spPr/>
      <dgm:t>
        <a:bodyPr/>
        <a:lstStyle/>
        <a:p>
          <a:endParaRPr lang="pt-BR"/>
        </a:p>
      </dgm:t>
    </dgm:pt>
    <dgm:pt modelId="{50CF29A4-8986-411A-8648-A8BD6A225343}" type="sibTrans" cxnId="{3C54766F-9753-420D-944D-2AF44346905F}">
      <dgm:prSet/>
      <dgm:spPr/>
      <dgm:t>
        <a:bodyPr/>
        <a:lstStyle/>
        <a:p>
          <a:endParaRPr lang="pt-BR"/>
        </a:p>
      </dgm:t>
    </dgm:pt>
    <dgm:pt modelId="{BCB2235D-4337-48A7-A82E-0958A2AB8955}">
      <dgm:prSet/>
      <dgm:spPr/>
      <dgm:t>
        <a:bodyPr/>
        <a:lstStyle/>
        <a:p>
          <a:r>
            <a:rPr lang="pt-BR" b="1" dirty="0"/>
            <a:t>DESPESAS DE CUSTEIO: R$ 21.504.520,85</a:t>
          </a:r>
        </a:p>
      </dgm:t>
    </dgm:pt>
    <dgm:pt modelId="{BF69A8FD-DC0C-42C6-9E00-438CF37FA153}" type="parTrans" cxnId="{D9ED7D61-5B2A-48C6-B464-72310C68725F}">
      <dgm:prSet/>
      <dgm:spPr/>
      <dgm:t>
        <a:bodyPr/>
        <a:lstStyle/>
        <a:p>
          <a:endParaRPr lang="pt-BR"/>
        </a:p>
      </dgm:t>
    </dgm:pt>
    <dgm:pt modelId="{27FB4521-51B3-4C14-92F4-84091798A4D8}" type="sibTrans" cxnId="{D9ED7D61-5B2A-48C6-B464-72310C68725F}">
      <dgm:prSet/>
      <dgm:spPr/>
      <dgm:t>
        <a:bodyPr/>
        <a:lstStyle/>
        <a:p>
          <a:endParaRPr lang="pt-BR"/>
        </a:p>
      </dgm:t>
    </dgm:pt>
    <dgm:pt modelId="{5FB0DAA2-0939-44B6-A189-9A297E55676C}" type="pres">
      <dgm:prSet presAssocID="{DBC0D47C-F3D5-420C-B385-81CF2A99D6E2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CB15E4F-DECE-47D2-BFFF-29337D0777C4}" type="pres">
      <dgm:prSet presAssocID="{DBC0D47C-F3D5-420C-B385-81CF2A99D6E2}" presName="Background" presStyleLbl="bgImgPlace1" presStyleIdx="0" presStyleCnt="1" custScaleY="38038" custLinFactNeighborX="367" custLinFactNeighborY="-32366"/>
      <dgm:spPr/>
    </dgm:pt>
    <dgm:pt modelId="{8F63F927-0F58-4565-911E-90770466DD6D}" type="pres">
      <dgm:prSet presAssocID="{DBC0D47C-F3D5-420C-B385-81CF2A99D6E2}" presName="ParentText1" presStyleLbl="revTx" presStyleIdx="0" presStyleCnt="2" custScaleX="92673" custScaleY="38221" custLinFactNeighborX="791" custLinFactNeighborY="-307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0A2B5F-03E3-40CA-8053-CD94D83B67C2}" type="pres">
      <dgm:prSet presAssocID="{DBC0D47C-F3D5-420C-B385-81CF2A99D6E2}" presName="ParentText2" presStyleLbl="revTx" presStyleIdx="1" presStyleCnt="2" custScaleY="34898" custLinFactNeighborX="2850" custLinFactNeighborY="-3295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9F44BC8-DB85-49B0-A1AD-A5F6363C8271}" type="pres">
      <dgm:prSet presAssocID="{DBC0D47C-F3D5-420C-B385-81CF2A99D6E2}" presName="Plus" presStyleLbl="alignNode1" presStyleIdx="0" presStyleCnt="2"/>
      <dgm:spPr/>
    </dgm:pt>
    <dgm:pt modelId="{5D0C5867-4910-4B00-AB36-2BB39B79BB62}" type="pres">
      <dgm:prSet presAssocID="{DBC0D47C-F3D5-420C-B385-81CF2A99D6E2}" presName="Minus" presStyleLbl="alignNode1" presStyleIdx="1" presStyleCnt="2"/>
      <dgm:spPr/>
    </dgm:pt>
    <dgm:pt modelId="{989ACA24-7B08-477A-9CB6-E616CF265368}" type="pres">
      <dgm:prSet presAssocID="{DBC0D47C-F3D5-420C-B385-81CF2A99D6E2}" presName="Divider" presStyleLbl="parChTrans1D1" presStyleIdx="0" presStyleCnt="1" custLinFactNeighborY="-26196"/>
      <dgm:spPr/>
    </dgm:pt>
  </dgm:ptLst>
  <dgm:cxnLst>
    <dgm:cxn modelId="{D9ED7D61-5B2A-48C6-B464-72310C68725F}" srcId="{DBC0D47C-F3D5-420C-B385-81CF2A99D6E2}" destId="{BCB2235D-4337-48A7-A82E-0958A2AB8955}" srcOrd="1" destOrd="0" parTransId="{BF69A8FD-DC0C-42C6-9E00-438CF37FA153}" sibTransId="{27FB4521-51B3-4C14-92F4-84091798A4D8}"/>
    <dgm:cxn modelId="{89417658-0169-4E9D-B9BC-5179D818A18C}" type="presOf" srcId="{03B6BC31-DC46-4E16-A01D-7FCD54BE7EE4}" destId="{8F63F927-0F58-4565-911E-90770466DD6D}" srcOrd="0" destOrd="0" presId="urn:microsoft.com/office/officeart/2009/3/layout/PlusandMinus"/>
    <dgm:cxn modelId="{36216D37-E1A3-4B48-931B-87C09132162E}" type="presOf" srcId="{BCB2235D-4337-48A7-A82E-0958A2AB8955}" destId="{3A0A2B5F-03E3-40CA-8053-CD94D83B67C2}" srcOrd="0" destOrd="0" presId="urn:microsoft.com/office/officeart/2009/3/layout/PlusandMinus"/>
    <dgm:cxn modelId="{4A616ADE-A533-4DE8-BB3B-69DD475ACD4C}" type="presOf" srcId="{DBC0D47C-F3D5-420C-B385-81CF2A99D6E2}" destId="{5FB0DAA2-0939-44B6-A189-9A297E55676C}" srcOrd="0" destOrd="0" presId="urn:microsoft.com/office/officeart/2009/3/layout/PlusandMinus"/>
    <dgm:cxn modelId="{3C54766F-9753-420D-944D-2AF44346905F}" srcId="{DBC0D47C-F3D5-420C-B385-81CF2A99D6E2}" destId="{03B6BC31-DC46-4E16-A01D-7FCD54BE7EE4}" srcOrd="0" destOrd="0" parTransId="{4F8A6DC3-E242-4C9C-B9F2-8815B94A6132}" sibTransId="{50CF29A4-8986-411A-8648-A8BD6A225343}"/>
    <dgm:cxn modelId="{1E780C3C-059C-4492-9E61-83C8B818DA7C}" type="presParOf" srcId="{5FB0DAA2-0939-44B6-A189-9A297E55676C}" destId="{6CB15E4F-DECE-47D2-BFFF-29337D0777C4}" srcOrd="0" destOrd="0" presId="urn:microsoft.com/office/officeart/2009/3/layout/PlusandMinus"/>
    <dgm:cxn modelId="{A5937D1F-C62C-4249-95D8-27C72CA20A1A}" type="presParOf" srcId="{5FB0DAA2-0939-44B6-A189-9A297E55676C}" destId="{8F63F927-0F58-4565-911E-90770466DD6D}" srcOrd="1" destOrd="0" presId="urn:microsoft.com/office/officeart/2009/3/layout/PlusandMinus"/>
    <dgm:cxn modelId="{9BFC74EB-241A-401A-95EB-7436BD16D950}" type="presParOf" srcId="{5FB0DAA2-0939-44B6-A189-9A297E55676C}" destId="{3A0A2B5F-03E3-40CA-8053-CD94D83B67C2}" srcOrd="2" destOrd="0" presId="urn:microsoft.com/office/officeart/2009/3/layout/PlusandMinus"/>
    <dgm:cxn modelId="{42194A46-2FA8-40BF-B3C0-CA05F1CE824D}" type="presParOf" srcId="{5FB0DAA2-0939-44B6-A189-9A297E55676C}" destId="{49F44BC8-DB85-49B0-A1AD-A5F6363C8271}" srcOrd="3" destOrd="0" presId="urn:microsoft.com/office/officeart/2009/3/layout/PlusandMinus"/>
    <dgm:cxn modelId="{3D275D42-CD48-49C3-97A5-094A4A24592B}" type="presParOf" srcId="{5FB0DAA2-0939-44B6-A189-9A297E55676C}" destId="{5D0C5867-4910-4B00-AB36-2BB39B79BB62}" srcOrd="4" destOrd="0" presId="urn:microsoft.com/office/officeart/2009/3/layout/PlusandMinus"/>
    <dgm:cxn modelId="{C419131C-8095-4EBC-A725-CF43B27B9737}" type="presParOf" srcId="{5FB0DAA2-0939-44B6-A189-9A297E55676C}" destId="{989ACA24-7B08-477A-9CB6-E616CF265368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0.1667</cdr:x>
      <cdr:y>0.43329</cdr:y>
    </cdr:from>
    <cdr:to>
      <cdr:x>0.25786</cdr:x>
      <cdr:y>0.5032</cdr:y>
    </cdr:to>
    <cdr:sp macro="" textlink="">
      <cdr:nvSpPr>
        <cdr:cNvPr id="2" name="CaixaDeTexto 3">
          <a:extLst xmlns:a="http://schemas.openxmlformats.org/drawingml/2006/main">
            <a:ext uri="{FF2B5EF4-FFF2-40B4-BE49-F238E27FC236}">
              <a16:creationId xmlns:a16="http://schemas.microsoft.com/office/drawing/2014/main" xmlns="" id="{C1D2A7B6-F6E7-4BFD-B778-1C1A41CC3B33}"/>
            </a:ext>
          </a:extLst>
        </cdr:cNvPr>
        <cdr:cNvSpPr txBox="1"/>
      </cdr:nvSpPr>
      <cdr:spPr>
        <a:xfrm xmlns:a="http://schemas.openxmlformats.org/drawingml/2006/main">
          <a:off x="1542292" y="1716874"/>
          <a:ext cx="843377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2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19,73%</a:t>
          </a:r>
        </a:p>
      </cdr:txBody>
    </cdr:sp>
  </cdr:relSizeAnchor>
  <cdr:relSizeAnchor xmlns:cdr="http://schemas.openxmlformats.org/drawingml/2006/chartDrawing">
    <cdr:from>
      <cdr:x>0.4849</cdr:x>
      <cdr:y>0.41968</cdr:y>
    </cdr:from>
    <cdr:to>
      <cdr:x>0.56838</cdr:x>
      <cdr:y>0.48958</cdr:y>
    </cdr:to>
    <cdr:sp macro="" textlink="">
      <cdr:nvSpPr>
        <cdr:cNvPr id="3" name="CaixaDeTexto 4">
          <a:extLst xmlns:a="http://schemas.openxmlformats.org/drawingml/2006/main">
            <a:ext uri="{FF2B5EF4-FFF2-40B4-BE49-F238E27FC236}">
              <a16:creationId xmlns:a16="http://schemas.microsoft.com/office/drawing/2014/main" xmlns="" id="{ED468530-B988-47D6-AAD4-523C0EF0B904}"/>
            </a:ext>
          </a:extLst>
        </cdr:cNvPr>
        <cdr:cNvSpPr txBox="1"/>
      </cdr:nvSpPr>
      <cdr:spPr>
        <a:xfrm xmlns:a="http://schemas.openxmlformats.org/drawingml/2006/main">
          <a:off x="4486113" y="1662930"/>
          <a:ext cx="772357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2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21,17%</a:t>
          </a:r>
        </a:p>
      </cdr:txBody>
    </cdr:sp>
  </cdr:relSizeAnchor>
  <cdr:relSizeAnchor xmlns:cdr="http://schemas.openxmlformats.org/drawingml/2006/chartDrawing">
    <cdr:from>
      <cdr:x>0.81298</cdr:x>
      <cdr:y>0.40636</cdr:y>
    </cdr:from>
    <cdr:to>
      <cdr:x>0.89934</cdr:x>
      <cdr:y>0.47626</cdr:y>
    </cdr:to>
    <cdr:sp macro="" textlink="">
      <cdr:nvSpPr>
        <cdr:cNvPr id="4" name="CaixaDeTexto 5">
          <a:extLst xmlns:a="http://schemas.openxmlformats.org/drawingml/2006/main">
            <a:ext uri="{FF2B5EF4-FFF2-40B4-BE49-F238E27FC236}">
              <a16:creationId xmlns:a16="http://schemas.microsoft.com/office/drawing/2014/main" xmlns="" id="{C0E8BF74-0234-476C-B8CA-2EFC8EF0E49E}"/>
            </a:ext>
          </a:extLst>
        </cdr:cNvPr>
        <cdr:cNvSpPr txBox="1"/>
      </cdr:nvSpPr>
      <cdr:spPr>
        <a:xfrm xmlns:a="http://schemas.openxmlformats.org/drawingml/2006/main">
          <a:off x="7521400" y="1610143"/>
          <a:ext cx="798989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2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24,76%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3ADE4132-AA9C-4B94-967E-F9CCC11244E6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E79F404C-A35C-467A-A2A7-1E2F3B7026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7540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763A7296-6D88-47D6-AEE7-155CFBE87EB4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62" tIns="47781" rIns="95562" bIns="47781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E3654B46-DBC0-4F51-8B1A-E0D5EEB6BC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4497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0E359C5-A59D-440D-8F4C-02070DA408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1E2053A0-D6AB-43C0-9695-F45D6F7834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256E6405-FA8A-413F-9925-E4E9D6052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F534B8D-71DA-449F-AD65-FDE24E46E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A852684-4AB3-4A56-A1BD-EE3B73EB2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1897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32F6C0C-CB62-464E-96E1-E0D21D249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4414C95-D1B5-43AB-BAE4-7EEE3FEA38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1261B28-B704-4447-8094-AF653989A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D837965-6042-4BD4-BF9A-5B1A0FF53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53070A4-B114-4B56-A539-190F275D5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19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4C662532-155D-4DBB-BC0F-56B1642CB9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7B7EA826-4BB1-44F0-A957-1F26AAC01F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F3DDEBE-1310-442F-850E-C7DB196F4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3473B75-050A-4D4D-9DDC-15F746158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3F7FDEE-7773-4DE0-81A2-52EDA15FE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0973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09600" y="5875080"/>
            <a:ext cx="10972800" cy="692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36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73E22B56-488F-4F78-8BC8-89E73F998D9E}"/>
              </a:ext>
            </a:extLst>
          </p:cNvPr>
          <p:cNvSpPr/>
          <p:nvPr userDrawn="1"/>
        </p:nvSpPr>
        <p:spPr>
          <a:xfrm>
            <a:off x="0" y="26491"/>
            <a:ext cx="12192000" cy="6858000"/>
          </a:xfrm>
          <a:prstGeom prst="rect">
            <a:avLst/>
          </a:prstGeom>
          <a:solidFill>
            <a:srgbClr val="24407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F127D5C0-0738-4ECE-B096-FA8369018B32}"/>
              </a:ext>
            </a:extLst>
          </p:cNvPr>
          <p:cNvSpPr/>
          <p:nvPr userDrawn="1"/>
        </p:nvSpPr>
        <p:spPr>
          <a:xfrm>
            <a:off x="0" y="-28406"/>
            <a:ext cx="12192000" cy="6773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C81C8EB7-E18F-491B-BEC2-E44318EF39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0233" y="162003"/>
            <a:ext cx="2104102" cy="31418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50A5D265-591A-486A-8B59-1688BC44D5E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310" y="66904"/>
            <a:ext cx="1601715" cy="504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703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027B886-AA37-45E1-977A-3F6CA77C79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19BC5B9B-3351-4157-AF82-5E40177BA9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071A548-DA94-4F9C-BFC1-16C73DFC7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E5A7F-F60B-417F-8081-C885814D1A52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B84D055-0DB4-4A28-B285-FE243DBB9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B58ECE8-C4DF-4D79-B336-4E7788376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BBB4-05B5-47BD-B138-45327D8DC7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7327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55D0B5D-10C5-4CBC-A106-B88A284E4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33632D4-39C4-44D7-97C0-A06FD85CA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FAFB7CF2-3538-4FBF-AF3B-05A9CFCA6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E5A7F-F60B-417F-8081-C885814D1A52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31EAD4B-A65A-498D-86F1-79CEB2547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9AF73C5-0462-4AB7-94B0-A61866E2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BBB4-05B5-47BD-B138-45327D8DC7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7200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AAAB68B-E6C7-4EBD-9DB2-157302CA3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1827C95E-F51D-4BB9-AFF4-8A68DDE95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3F447CD-7C39-40D7-A4BC-FE124CB4A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E5A7F-F60B-417F-8081-C885814D1A52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DA439EB-0AE2-4916-88BA-1596D207B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67CA277-0BB8-4127-B82E-1FAC063F2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BBB4-05B5-47BD-B138-45327D8DC7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4513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75C69ED-78F5-4157-A1B3-0DB89C651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D16AB01-CD8E-436B-929D-F070427B5F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2E1B5584-8DFE-4CD0-8508-7738F634C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9FE67053-BDA8-4E58-9A50-FBB8D5D67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E5A7F-F60B-417F-8081-C885814D1A52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3505CBCD-232E-4A3D-A214-077C5BA8F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F0DBC809-78FC-483A-B297-DA720B655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BBB4-05B5-47BD-B138-45327D8DC7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41155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15F027-BB53-42F6-BAC1-E144140AE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ED211D99-4C3B-4CB4-8F78-48179C15E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E21E58E6-8763-4E20-9D4C-B4F0A4562F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AC346604-3C9E-48E6-B43F-B91C823F58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2FC70102-99D3-493B-AC36-B11F1004F1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210F2438-C128-4CB5-BABF-2E90DFAA1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E5A7F-F60B-417F-8081-C885814D1A52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21A3BED2-B026-4D0B-9331-79FF1EA29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B1155A22-7F99-43FD-8B1C-1EACBDEF1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BBB4-05B5-47BD-B138-45327D8DC7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793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55BAD23-178D-4BA2-87D7-7B43D6BDA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5B0E42C0-778D-48EE-81EE-7955927FA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E5A7F-F60B-417F-8081-C885814D1A52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01346436-CB93-4F91-812E-D038057DC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B960328B-9E77-4CEF-9AED-40CC6789E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BBB4-05B5-47BD-B138-45327D8DC7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7525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52E9ECC6-1F06-497F-B6AE-669D4B61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E5A7F-F60B-417F-8081-C885814D1A52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514D23B3-BBEE-41BB-8F41-5B272C93D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059475A0-AD57-4101-819D-8C3310A5C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BBB4-05B5-47BD-B138-45327D8DC7F8}" type="slidenum">
              <a:rPr lang="pt-BR" smtClean="0"/>
              <a:t>‹nº›</a:t>
            </a:fld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77F070B-D532-4586-BA62-209F1A8ACB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7861" y="6356350"/>
            <a:ext cx="2104102" cy="31418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CC41C235-66BF-41EB-A67B-392CE9CC67D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938" y="6261251"/>
            <a:ext cx="1601715" cy="504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641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F3EE6AF-BFEA-433A-B4FD-553906FBE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44EB0A7-BEC0-46A7-A35E-B8158541F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FA1148BD-8A5A-4196-AC96-85E47B4C8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428CF8C-F9FC-47DB-8D6F-7A7CCB025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35DC269-24B8-45FE-A2F7-2D7A16474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349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69925A4-A8A4-4BB1-B87F-071D0E199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8E55466-420C-4FAB-A75D-0F2A0F79E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07E4E615-3039-443F-9506-9791DE535C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AB97EED-6EED-4B65-B269-ECF3C1E54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E5A7F-F60B-417F-8081-C885814D1A52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72CEB0CF-85A0-45BA-8988-99325E553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8E4120E-372E-4C98-9E31-339853C22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BBB4-05B5-47BD-B138-45327D8DC7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77803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8C1A546-8A06-4CD0-AB05-7C0EB1FB3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6A01E44B-E96F-4B22-97D6-4C707405FC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2E13ECE8-68DA-48C1-AA57-14A8C0BBE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C824659F-D163-4519-9354-4ABCB4C98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E5A7F-F60B-417F-8081-C885814D1A52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FC49E3D-DAFA-4A90-992C-4A120C588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45D7A59B-8F31-4699-91FE-4807BDCD8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BBB4-05B5-47BD-B138-45327D8DC7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87673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BCAD8CF-B524-4D1E-861A-1B5DEB726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75530C8C-6CAB-4FB1-9B43-45F6D83D1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C7665B-9DC8-454F-8CB9-BF3BF22DC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E5A7F-F60B-417F-8081-C885814D1A52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EF8DF47-9E53-4E79-8F7F-5D49A7BFC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9B84F33-C419-48F3-B099-0333A86C4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BBB4-05B5-47BD-B138-45327D8DC7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6065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9A80A414-B519-4B9B-B00B-36422E6015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5A654350-F6A1-47CA-95E2-B64546EF68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A10A076-D220-47BB-AC07-884537B29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E5A7F-F60B-417F-8081-C885814D1A52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15B771F-4B50-4D3C-ADC5-8DAEFE9EE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D7CDAC5-64DD-4ED5-91D6-7A25691F6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BBB4-05B5-47BD-B138-45327D8DC7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12094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ítulo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691884-255C-4618-8799-BDA699115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7A9F6C3A-C0E9-4050-893C-9E2818C69F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450AE3C-E60F-4F4A-ABDA-AE471862C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E5A7F-F60B-417F-8081-C885814D1A52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406CAB5-86D0-43AB-9AAB-81AACA82B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1F09BC0-EC83-4F5B-A9B7-8867F81C0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5BBB4-05B5-47BD-B138-45327D8DC7F8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C8F62130-75EC-4879-A13B-75558F9C72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7861" y="6356350"/>
            <a:ext cx="2104102" cy="314188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E4EB5948-86E4-49D6-9B6B-DD3DAA4E677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938" y="6261251"/>
            <a:ext cx="1601715" cy="504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261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09600" y="5875080"/>
            <a:ext cx="10972800" cy="692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36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73E22B56-488F-4F78-8BC8-89E73F998D9E}"/>
              </a:ext>
            </a:extLst>
          </p:cNvPr>
          <p:cNvSpPr/>
          <p:nvPr userDrawn="1"/>
        </p:nvSpPr>
        <p:spPr>
          <a:xfrm>
            <a:off x="0" y="26491"/>
            <a:ext cx="12192000" cy="6858000"/>
          </a:xfrm>
          <a:prstGeom prst="rect">
            <a:avLst/>
          </a:prstGeom>
          <a:solidFill>
            <a:srgbClr val="24407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F127D5C0-0738-4ECE-B096-FA8369018B32}"/>
              </a:ext>
            </a:extLst>
          </p:cNvPr>
          <p:cNvSpPr/>
          <p:nvPr userDrawn="1"/>
        </p:nvSpPr>
        <p:spPr>
          <a:xfrm>
            <a:off x="0" y="-28406"/>
            <a:ext cx="12192000" cy="6773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C81C8EB7-E18F-491B-BEC2-E44318EF39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0233" y="162003"/>
            <a:ext cx="2104102" cy="31418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50A5D265-591A-486A-8B59-1688BC44D5E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310" y="66904"/>
            <a:ext cx="1601715" cy="504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0829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0E359C5-A59D-440D-8F4C-02070DA408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1E2053A0-D6AB-43C0-9695-F45D6F7834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256E6405-FA8A-413F-9925-E4E9D6052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F534B8D-71DA-449F-AD65-FDE24E46E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A852684-4AB3-4A56-A1BD-EE3B73EB2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61621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F3EE6AF-BFEA-433A-B4FD-553906FBE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44EB0A7-BEC0-46A7-A35E-B8158541F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FA1148BD-8A5A-4196-AC96-85E47B4C8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428CF8C-F9FC-47DB-8D6F-7A7CCB025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35DC269-24B8-45FE-A2F7-2D7A16474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22257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DD4383E-7770-4DF2-B3E4-EBD2A4AAD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44A58C1-A795-498C-84D6-58DC30995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B98A09D-3A66-49AC-AE30-C812FEA6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F5F386EB-B3DA-451B-94FF-0DC60669B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0C06695-1C38-4AC7-93E6-50B10E0F8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952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B2E8A0B-DCB5-46C2-8D6A-A17260F0F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445677C-BC1F-4ED7-872E-E26E628218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9664774A-6695-4565-BE32-0B31856DA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3D7DB946-DBC5-4B88-8A4D-9AF70D009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3DC9DC1E-9451-4561-8B55-8A2750568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8F358A0D-3691-4AB8-81A6-87FBF3E3A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2767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DD4383E-7770-4DF2-B3E4-EBD2A4AAD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44A58C1-A795-498C-84D6-58DC30995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B98A09D-3A66-49AC-AE30-C812FEA6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F5F386EB-B3DA-451B-94FF-0DC60669B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0C06695-1C38-4AC7-93E6-50B10E0F8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167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82AC753-21D5-4F72-8908-C98D3E1C2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11535CFD-8D57-4B6B-A302-FD630A557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2FF82303-084A-4AAD-98FC-17B389E97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4EEB6E50-D7B5-4081-96F4-2FECF2C062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75294C68-CA08-418A-AFA8-40E715CD8D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1C02A48D-D394-400C-92E4-F3DB1F766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B94D94DB-D02C-4F1F-9804-9C4090E99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6AE06F58-54FE-4924-8A7C-BDBF91DE5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66285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CAB2882-3EC3-4DE0-92D7-6CF2BA4FD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EA72A091-8B47-4D14-B381-51AE9A1E5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75D8CA68-7D05-4E99-B28A-9FC6A3DEA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E6CF25F9-DB87-4940-9648-DC0309B4E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9553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638242EE-207B-4B69-A0C5-034EF29F2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8/2/2018</a:t>
            </a:fld>
            <a:endParaRPr lang="en-US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B6C4A0F3-7F67-4B87-972B-012765D4C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1CE360FC-1540-4141-AA8C-AD7366C7C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3199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7EE6A7E-B2A5-4AB9-ADA8-3E9FF9498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75E617D-EB41-4B5A-8BEC-71BBA23FC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7047B6EC-B3C0-40FF-ADFA-060FD3E2A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4A9EEA8-EC28-43DA-8858-DFAA90ED2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2046BAC-B258-4D3F-A261-7A4EC5A3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C804A76-7F9E-4E6A-A709-0D4A2A503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90066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19B90CC-43C3-4888-81C8-697BA4FA9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FC9F82CE-EC70-4913-9A57-654B72C4C8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A166A3E5-EA38-4A48-8D6A-78D779FCE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9BFF297B-8856-4BC7-9B00-C6AAFACF9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8F32AB08-8644-4964-BC01-4BE978B84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67948C1-475C-41DB-A37B-9F23BE48C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6453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32F6C0C-CB62-464E-96E1-E0D21D249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4414C95-D1B5-43AB-BAE4-7EEE3FEA38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1261B28-B704-4447-8094-AF653989A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D837965-6042-4BD4-BF9A-5B1A0FF53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53070A4-B114-4B56-A539-190F275D5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11349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4C662532-155D-4DBB-BC0F-56B1642CB9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7B7EA826-4BB1-44F0-A957-1F26AAC01F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F3DDEBE-1310-442F-850E-C7DB196F4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3473B75-050A-4D4D-9DDC-15F746158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3F7FDEE-7773-4DE0-81A2-52EDA15FE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443420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aptio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/>
        </p:nvSpPr>
        <p:spPr>
          <a:xfrm>
            <a:off x="0" y="2"/>
            <a:ext cx="329600" cy="7075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72" name="Shape 72"/>
          <p:cNvSpPr/>
          <p:nvPr userDrawn="1"/>
        </p:nvSpPr>
        <p:spPr>
          <a:xfrm>
            <a:off x="0" y="667502"/>
            <a:ext cx="329600" cy="141159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73" name="Shape 73"/>
          <p:cNvSpPr/>
          <p:nvPr/>
        </p:nvSpPr>
        <p:spPr>
          <a:xfrm>
            <a:off x="0" y="2071207"/>
            <a:ext cx="329600" cy="2043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74" name="Shape 74"/>
          <p:cNvSpPr/>
          <p:nvPr/>
        </p:nvSpPr>
        <p:spPr>
          <a:xfrm>
            <a:off x="0" y="4114800"/>
            <a:ext cx="329600" cy="80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75" name="Shape 75"/>
          <p:cNvSpPr/>
          <p:nvPr/>
        </p:nvSpPr>
        <p:spPr>
          <a:xfrm>
            <a:off x="0" y="4922002"/>
            <a:ext cx="329600" cy="19359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</a:pPr>
            <a:endParaRPr>
              <a:solidFill>
                <a:prstClr val="white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4432" y="167047"/>
            <a:ext cx="1897562" cy="597657"/>
          </a:xfrm>
          <a:prstGeom prst="rect">
            <a:avLst/>
          </a:prstGeom>
        </p:spPr>
      </p:pic>
      <p:pic>
        <p:nvPicPr>
          <p:cNvPr id="1026" name="Picture 2" descr="Resultado de imagem para confea crea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5400" y="332656"/>
            <a:ext cx="2016224" cy="29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ector reto 4"/>
          <p:cNvCxnSpPr/>
          <p:nvPr userDrawn="1"/>
        </p:nvCxnSpPr>
        <p:spPr>
          <a:xfrm>
            <a:off x="329600" y="908720"/>
            <a:ext cx="11671056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81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B2E8A0B-DCB5-46C2-8D6A-A17260F0F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445677C-BC1F-4ED7-872E-E26E628218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9664774A-6695-4565-BE32-0B31856DA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3D7DB946-DBC5-4B88-8A4D-9AF70D009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3DC9DC1E-9451-4561-8B55-8A2750568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8F358A0D-3691-4AB8-81A6-87FBF3E3A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9559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82AC753-21D5-4F72-8908-C98D3E1C2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11535CFD-8D57-4B6B-A302-FD630A557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2FF82303-084A-4AAD-98FC-17B389E97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4EEB6E50-D7B5-4081-96F4-2FECF2C062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75294C68-CA08-418A-AFA8-40E715CD8D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1C02A48D-D394-400C-92E4-F3DB1F766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B94D94DB-D02C-4F1F-9804-9C4090E99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6AE06F58-54FE-4924-8A7C-BDBF91DE5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635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CAB2882-3EC3-4DE0-92D7-6CF2BA4FD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EA72A091-8B47-4D14-B381-51AE9A1E5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75D8CA68-7D05-4E99-B28A-9FC6A3DEA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E6CF25F9-DB87-4940-9648-DC0309B4E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331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638242EE-207B-4B69-A0C5-034EF29F2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8/2/2018</a:t>
            </a:fld>
            <a:endParaRPr lang="en-US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B6C4A0F3-7F67-4B87-972B-012765D4C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1CE360FC-1540-4141-AA8C-AD7366C7C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F3F3654E-A751-4231-BF42-DB5B2A86DC9F}"/>
              </a:ext>
            </a:extLst>
          </p:cNvPr>
          <p:cNvSpPr/>
          <p:nvPr userDrawn="1"/>
        </p:nvSpPr>
        <p:spPr>
          <a:xfrm>
            <a:off x="0" y="-28406"/>
            <a:ext cx="12192000" cy="6773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60A102A0-1621-4E27-9350-18A2ABF2AA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0233" y="162003"/>
            <a:ext cx="2104102" cy="314188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27EC8F63-72FB-40B9-927A-381B476D15E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310" y="66904"/>
            <a:ext cx="1601715" cy="504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432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7EE6A7E-B2A5-4AB9-ADA8-3E9FF9498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75E617D-EB41-4B5A-8BEC-71BBA23FC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7047B6EC-B3C0-40FF-ADFA-060FD3E2A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4A9EEA8-EC28-43DA-8858-DFAA90ED2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2046BAC-B258-4D3F-A261-7A4EC5A3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C804A76-7F9E-4E6A-A709-0D4A2A503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547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19B90CC-43C3-4888-81C8-697BA4FA9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FC9F82CE-EC70-4913-9A57-654B72C4C8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A166A3E5-EA38-4A48-8D6A-78D779FCE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9BFF297B-8856-4BC7-9B00-C6AAFACF9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8F32AB08-8644-4964-BC01-4BE978B84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67948C1-475C-41DB-A37B-9F23BE48C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219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A9204478-6BAF-4812-9204-72E45D08D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35893664-AF41-4F3D-A89D-4F06C3998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C3E29A5-6D52-4995-9590-6C4E7F652F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6BBEC37-4FC0-4B16-8227-8E946F7A0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98D1457D-1343-4C16-9A33-2CF9868AC2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0679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3B62189A-A2E1-4927-A7D9-268389A3A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44A1D701-F7DC-4EBD-9690-796824555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95E10D9-A1A0-4F32-93AD-4D7E8EA2EF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E5A7F-F60B-417F-8081-C885814D1A52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988727D-A78B-4EB7-AF17-EB2624D6BD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959F98B7-36BF-4DCE-952D-E139275759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5BBB4-05B5-47BD-B138-45327D8DC7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8648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  <p:sldLayoutId id="214748391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A9204478-6BAF-4812-9204-72E45D08D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35893664-AF41-4F3D-A89D-4F06C3998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C3E29A5-6D52-4995-9590-6C4E7F652F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22676-B553-491A-8E57-43A623B764ED}" type="datetimeFigureOut">
              <a:rPr lang="pt-BR" smtClean="0"/>
              <a:t>02/08/2018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6BBEC37-4FC0-4B16-8227-8E946F7A0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98D1457D-1343-4C16-9A33-2CF9868AC2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5415E-5D65-46CC-99A5-881C48EBE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44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  <p:sldLayoutId id="214748392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76A2DC18-7202-4F93-BA1C-463C256EBE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542" y="1939833"/>
            <a:ext cx="4524081" cy="3238862"/>
          </a:xfrm>
          <a:prstGeom prst="rect">
            <a:avLst/>
          </a:prstGeom>
        </p:spPr>
      </p:pic>
      <p:sp>
        <p:nvSpPr>
          <p:cNvPr id="5" name="Subtítulo 1">
            <a:extLst>
              <a:ext uri="{FF2B5EF4-FFF2-40B4-BE49-F238E27FC236}">
                <a16:creationId xmlns:a16="http://schemas.microsoft.com/office/drawing/2014/main" xmlns="" id="{BBFD5ABD-068B-4883-B09F-0D61B839BE8A}"/>
              </a:ext>
            </a:extLst>
          </p:cNvPr>
          <p:cNvSpPr txBox="1">
            <a:spLocks/>
          </p:cNvSpPr>
          <p:nvPr/>
        </p:nvSpPr>
        <p:spPr>
          <a:xfrm>
            <a:off x="8211846" y="4270335"/>
            <a:ext cx="3302492" cy="2130640"/>
          </a:xfrm>
          <a:prstGeom prst="rect">
            <a:avLst/>
          </a:prstGeom>
        </p:spPr>
        <p:txBody>
          <a:bodyPr vert="horz" lIns="91425" tIns="91425" rIns="91425" bIns="91425" rtlCol="0" anchor="ctr" anchorCtr="0">
            <a:normAutofit/>
          </a:bodyPr>
          <a:lstStyle>
            <a:lvl1pPr marL="228600" lvl="0" indent="-228600" algn="ctr" defTabSz="914400" rtl="0" eaLnBrk="1" latinLnBrk="0" hangingPunct="1">
              <a:lnSpc>
                <a:spcPct val="90000"/>
              </a:lnSpc>
              <a:spcBef>
                <a:spcPts val="360"/>
              </a:spcBef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r">
              <a:lnSpc>
                <a:spcPct val="100000"/>
              </a:lnSpc>
              <a:spcBef>
                <a:spcPts val="0"/>
              </a:spcBef>
            </a:pPr>
            <a:r>
              <a:rPr lang="pt-BR" sz="2800" b="1" dirty="0">
                <a:solidFill>
                  <a:srgbClr val="FFC000"/>
                </a:solidFill>
              </a:rPr>
              <a:t>Belo Horizonte (MG)</a:t>
            </a:r>
          </a:p>
          <a:p>
            <a:pPr marL="0" algn="r">
              <a:lnSpc>
                <a:spcPct val="100000"/>
              </a:lnSpc>
              <a:spcBef>
                <a:spcPts val="0"/>
              </a:spcBef>
            </a:pPr>
            <a:r>
              <a:rPr lang="pt-BR" sz="2800" b="1" dirty="0">
                <a:solidFill>
                  <a:srgbClr val="FFC000"/>
                </a:solidFill>
              </a:rPr>
              <a:t>1º, 2 e 3 de agosto de 2018</a:t>
            </a:r>
          </a:p>
        </p:txBody>
      </p:sp>
      <p:sp>
        <p:nvSpPr>
          <p:cNvPr id="6" name="Subtítulo 1">
            <a:extLst>
              <a:ext uri="{FF2B5EF4-FFF2-40B4-BE49-F238E27FC236}">
                <a16:creationId xmlns:a16="http://schemas.microsoft.com/office/drawing/2014/main" xmlns="" id="{88A8B439-1186-4C3F-80A4-37806B80F861}"/>
              </a:ext>
            </a:extLst>
          </p:cNvPr>
          <p:cNvSpPr txBox="1">
            <a:spLocks/>
          </p:cNvSpPr>
          <p:nvPr/>
        </p:nvSpPr>
        <p:spPr>
          <a:xfrm>
            <a:off x="6036815" y="870011"/>
            <a:ext cx="5477522" cy="3151635"/>
          </a:xfrm>
          <a:prstGeom prst="rect">
            <a:avLst/>
          </a:prstGeom>
        </p:spPr>
        <p:txBody>
          <a:bodyPr vert="horz" lIns="91425" tIns="91425" rIns="91425" bIns="91425" rtlCol="0" anchor="ctr" anchorCtr="0">
            <a:noAutofit/>
          </a:bodyPr>
          <a:lstStyle>
            <a:lvl1pPr marL="228600" lvl="0" indent="-228600" algn="ctr" defTabSz="914400" rtl="0" eaLnBrk="1" latinLnBrk="0" hangingPunct="1">
              <a:lnSpc>
                <a:spcPct val="90000"/>
              </a:lnSpc>
              <a:spcBef>
                <a:spcPts val="360"/>
              </a:spcBef>
              <a:buSzPct val="100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</a:pPr>
            <a:r>
              <a:rPr lang="pt-BR" sz="4000" b="1" dirty="0">
                <a:solidFill>
                  <a:srgbClr val="FFC00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Reunião Colégio de Presidentes do Sistema </a:t>
            </a:r>
            <a:r>
              <a:rPr lang="pt-BR" sz="4000" b="1" dirty="0" err="1">
                <a:solidFill>
                  <a:srgbClr val="FFC00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Confea</a:t>
            </a:r>
            <a:r>
              <a:rPr lang="pt-BR" sz="4000" b="1" dirty="0">
                <a:solidFill>
                  <a:srgbClr val="FFC00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/Crea e Mútua</a:t>
            </a:r>
          </a:p>
        </p:txBody>
      </p:sp>
    </p:spTree>
    <p:extLst>
      <p:ext uri="{BB962C8B-B14F-4D97-AF65-F5344CB8AC3E}">
        <p14:creationId xmlns:p14="http://schemas.microsoft.com/office/powerpoint/2010/main" val="1606528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983432" y="1120487"/>
            <a:ext cx="63546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0" cap="none" spc="0" normalizeH="0" baseline="0" noProof="0" dirty="0">
                <a:ln>
                  <a:noFill/>
                </a:ln>
                <a:solidFill>
                  <a:srgbClr val="A50B0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Benefícios reembolsáveis /2018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/>
          </p:nvPr>
        </p:nvGraphicFramePr>
        <p:xfrm>
          <a:off x="1075197" y="1705262"/>
          <a:ext cx="9970149" cy="4663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73005">
                  <a:extLst>
                    <a:ext uri="{9D8B030D-6E8A-4147-A177-3AD203B41FA5}">
                      <a16:colId xmlns:a16="http://schemas.microsoft.com/office/drawing/2014/main" xmlns="" val="282367221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3444756467"/>
                    </a:ext>
                  </a:extLst>
                </a:gridCol>
                <a:gridCol w="2264896">
                  <a:extLst>
                    <a:ext uri="{9D8B030D-6E8A-4147-A177-3AD203B41FA5}">
                      <a16:colId xmlns:a16="http://schemas.microsoft.com/office/drawing/2014/main" xmlns="" val="225393877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BENEFÍCIOS </a:t>
                      </a:r>
                      <a:endParaRPr lang="pt-BR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QUANTIDADE</a:t>
                      </a:r>
                      <a:endParaRPr lang="pt-BR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</a:t>
                      </a:r>
                      <a:endParaRPr lang="pt-BR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93698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RB1 - Ajuda Mutua</a:t>
                      </a:r>
                      <a:endParaRPr lang="pt-BR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468.952,68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9091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pt-BR" sz="18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AS1 – Assistencial Express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01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7.000,00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688690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RB10 - </a:t>
                      </a:r>
                      <a:r>
                        <a:rPr lang="pt-BR" sz="1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Educatec</a:t>
                      </a:r>
                      <a:endParaRPr lang="pt-BR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519.081,99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472474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RB9 - Família Maior</a:t>
                      </a:r>
                      <a:endParaRPr lang="pt-BR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2.098.436,65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1472465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RB12 - Aquisição de veículos</a:t>
                      </a:r>
                      <a:endParaRPr lang="pt-BR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1.635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60.720.321,24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030402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RB14 - Auxílio Empreendedor</a:t>
                      </a:r>
                      <a:endParaRPr lang="pt-BR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826.371,18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26525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RB15 - Crédito Agrícola</a:t>
                      </a:r>
                      <a:endParaRPr lang="pt-BR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65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2.904.993,97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62643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RB16 - Imobiliário</a:t>
                      </a:r>
                      <a:endParaRPr lang="pt-BR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191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10.156.871,43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098509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RB22 - Energia Renovável</a:t>
                      </a:r>
                      <a:endParaRPr lang="pt-BR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724.871,89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4387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RB2 - Garante Saúde</a:t>
                      </a:r>
                      <a:endParaRPr lang="pt-BR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1.060.569,17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1094063"/>
                  </a:ext>
                </a:extLst>
              </a:tr>
              <a:tr h="243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RB5 - Equipa Bem</a:t>
                      </a:r>
                      <a:endParaRPr lang="pt-BR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58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1.892.978,88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5846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RB6 - Ferias Mais</a:t>
                      </a:r>
                      <a:endParaRPr lang="pt-BR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861.589,71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811287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RB7 - Apoio Flex</a:t>
                      </a:r>
                      <a:endParaRPr lang="pt-BR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2.023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44.144.513,98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590379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RB21 – Propriedade Intelectual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01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15.000,00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RB8 - Construa Já</a:t>
                      </a:r>
                      <a:endParaRPr lang="pt-BR" sz="1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365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15.191.183,73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987906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RB23 - Inovação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01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47.700,00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8694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0497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/>
          </p:nvPr>
        </p:nvGraphicFramePr>
        <p:xfrm>
          <a:off x="550863" y="1520012"/>
          <a:ext cx="11305777" cy="2413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448447" y="980728"/>
            <a:ext cx="50321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0" cap="none" spc="0" normalizeH="0" baseline="0" noProof="0" dirty="0">
                <a:ln>
                  <a:noFill/>
                </a:ln>
                <a:solidFill>
                  <a:srgbClr val="A50B0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Benefícios sociais - 2018</a:t>
            </a:r>
            <a:endParaRPr kumimoji="0" lang="pt-BR" sz="3200" b="0" i="0" u="none" strike="noStrike" kern="0" cap="none" spc="0" normalizeH="0" baseline="0" noProof="0" dirty="0">
              <a:ln>
                <a:noFill/>
              </a:ln>
              <a:solidFill>
                <a:srgbClr val="A50B07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Diagrama 7"/>
          <p:cNvGraphicFramePr/>
          <p:nvPr>
            <p:extLst/>
          </p:nvPr>
        </p:nvGraphicFramePr>
        <p:xfrm>
          <a:off x="1363306" y="3942928"/>
          <a:ext cx="8712968" cy="282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531210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568037" y="20613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j-ea"/>
                <a:cs typeface="Arial" panose="020B0604020202020204" pitchFamily="34" charset="0"/>
              </a:rPr>
              <a:t>Receitas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nstantia" panose="02030602050306030303" pitchFamily="18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838200" y="3047318"/>
            <a:ext cx="10515600" cy="1077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838200" y="1825625"/>
            <a:ext cx="10515600" cy="1174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BR" sz="3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338501" y="916914"/>
            <a:ext cx="49746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2015 </a:t>
            </a: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</a:t>
            </a: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2016 </a:t>
            </a: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 </a:t>
            </a: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2017 </a:t>
            </a: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 </a:t>
            </a: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2018 </a:t>
            </a:r>
            <a:endParaRPr kumimoji="0" lang="pt-BR" altLang="pt-BR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76716" y="6512510"/>
            <a:ext cx="3633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2018: até maio</a:t>
            </a:r>
            <a:endParaRPr kumimoji="0" lang="pt-BR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00000000-0008-0000-0000-000002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721454" y="1713901"/>
          <a:ext cx="10821798" cy="4410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57381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716280" y="-45664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j-ea"/>
                <a:cs typeface="Arial" panose="020B0604020202020204" pitchFamily="34" charset="0"/>
              </a:rPr>
              <a:t>Despesas</a:t>
            </a: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838200" y="3561672"/>
            <a:ext cx="10515600" cy="1077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838200" y="2339979"/>
            <a:ext cx="10515600" cy="1174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BR" sz="3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11061" y="6488698"/>
            <a:ext cx="12426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2018: até maio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2CCD5B86-1014-439A-83AD-F9BFBC35FF96}"/>
              </a:ext>
            </a:extLst>
          </p:cNvPr>
          <p:cNvSpPr/>
          <p:nvPr/>
        </p:nvSpPr>
        <p:spPr>
          <a:xfrm>
            <a:off x="3338501" y="881745"/>
            <a:ext cx="49746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2015 </a:t>
            </a: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</a:t>
            </a: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2016 </a:t>
            </a: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 </a:t>
            </a: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2017 </a:t>
            </a: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 </a:t>
            </a:r>
            <a:r>
              <a:rPr kumimoji="0" lang="pt-BR" altLang="pt-B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2018 </a:t>
            </a:r>
            <a:endParaRPr kumimoji="0" lang="pt-BR" altLang="pt-BR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xmlns="" id="{00000000-0008-0000-0100-000003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411061" y="1222521"/>
          <a:ext cx="10922641" cy="5067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9816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CCF0B4B1-9326-4F9B-8465-72EBB959BAA6}"/>
              </a:ext>
            </a:extLst>
          </p:cNvPr>
          <p:cNvSpPr txBox="1"/>
          <p:nvPr/>
        </p:nvSpPr>
        <p:spPr>
          <a:xfrm>
            <a:off x="1357145" y="83651"/>
            <a:ext cx="925167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Receitas x Despesas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2015 - 2016 - 2017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C1D2A7B6-F6E7-4BFD-B778-1C1A41CC3B33}"/>
              </a:ext>
            </a:extLst>
          </p:cNvPr>
          <p:cNvSpPr txBox="1"/>
          <p:nvPr/>
        </p:nvSpPr>
        <p:spPr>
          <a:xfrm>
            <a:off x="3489801" y="3632021"/>
            <a:ext cx="843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19,73%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ED468530-B988-47D6-AAD4-523C0EF0B904}"/>
              </a:ext>
            </a:extLst>
          </p:cNvPr>
          <p:cNvSpPr txBox="1"/>
          <p:nvPr/>
        </p:nvSpPr>
        <p:spPr>
          <a:xfrm>
            <a:off x="6472697" y="3578077"/>
            <a:ext cx="7723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21,17%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C0E8BF74-0234-476C-B8CA-2EFC8EF0E49E}"/>
              </a:ext>
            </a:extLst>
          </p:cNvPr>
          <p:cNvSpPr txBox="1"/>
          <p:nvPr/>
        </p:nvSpPr>
        <p:spPr>
          <a:xfrm>
            <a:off x="9278040" y="3525290"/>
            <a:ext cx="7989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24,76%</a:t>
            </a: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xmlns="" id="{E4CB82D4-F4DF-4BCC-BDB7-70A1A6EAFB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5599412"/>
              </p:ext>
            </p:extLst>
          </p:nvPr>
        </p:nvGraphicFramePr>
        <p:xfrm>
          <a:off x="1357145" y="1119982"/>
          <a:ext cx="925167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3CC133FB-8E84-4C07-AC30-4E824D4C002D}"/>
              </a:ext>
            </a:extLst>
          </p:cNvPr>
          <p:cNvSpPr/>
          <p:nvPr/>
        </p:nvSpPr>
        <p:spPr>
          <a:xfrm>
            <a:off x="64656" y="6466522"/>
            <a:ext cx="837720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Fonte: Balancete de verificação.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C59DE735-108F-42F1-8EB3-58C3D7CBB1B5}"/>
              </a:ext>
            </a:extLst>
          </p:cNvPr>
          <p:cNvSpPr/>
          <p:nvPr/>
        </p:nvSpPr>
        <p:spPr>
          <a:xfrm>
            <a:off x="316523" y="5257233"/>
            <a:ext cx="115472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Regimento da Mútua “Art. 69. Para garantia das obrigações, a Mútua constituirá, além de reservas técnicas, fundos especiais e provisões, conforme previsto nas notas técnicas atuariais.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§ 1º Fica estabelecido o percentual de 30% da arrecadação consolidada, visando prover as despesas de custeio”.</a:t>
            </a:r>
          </a:p>
        </p:txBody>
      </p:sp>
    </p:spTree>
    <p:extLst>
      <p:ext uri="{BB962C8B-B14F-4D97-AF65-F5344CB8AC3E}">
        <p14:creationId xmlns:p14="http://schemas.microsoft.com/office/powerpoint/2010/main" val="2362473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/>
          </p:nvPr>
        </p:nvGraphicFramePr>
        <p:xfrm>
          <a:off x="308735" y="2132856"/>
          <a:ext cx="11521800" cy="57406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ângulo 2"/>
          <p:cNvSpPr/>
          <p:nvPr/>
        </p:nvSpPr>
        <p:spPr>
          <a:xfrm>
            <a:off x="2736304" y="883909"/>
            <a:ext cx="69600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4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Receitas e despesas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pt-BR" sz="4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</a:t>
            </a:r>
            <a:r>
              <a:rPr kumimoji="0" lang="pt-BR" altLang="pt-BR" sz="40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aneiro</a:t>
            </a:r>
            <a:r>
              <a:rPr kumimoji="0" lang="pt-BR" altLang="pt-BR" sz="4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maio 2018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6C8C0DA6-04B9-4AED-947E-9EFE0831779C}"/>
              </a:ext>
            </a:extLst>
          </p:cNvPr>
          <p:cNvSpPr txBox="1"/>
          <p:nvPr/>
        </p:nvSpPr>
        <p:spPr>
          <a:xfrm>
            <a:off x="6506378" y="5175292"/>
            <a:ext cx="44664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 despesas de custeio são 27,09% do percentual das receitas</a:t>
            </a:r>
          </a:p>
        </p:txBody>
      </p:sp>
    </p:spTree>
    <p:extLst>
      <p:ext uri="{BB962C8B-B14F-4D97-AF65-F5344CB8AC3E}">
        <p14:creationId xmlns:p14="http://schemas.microsoft.com/office/powerpoint/2010/main" val="198421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xmlns="" id="{4C3E849B-BD80-41EC-B3EE-16471D4EE7B1}"/>
              </a:ext>
            </a:extLst>
          </p:cNvPr>
          <p:cNvSpPr txBox="1">
            <a:spLocks/>
          </p:cNvSpPr>
          <p:nvPr/>
        </p:nvSpPr>
        <p:spPr>
          <a:xfrm>
            <a:off x="972938" y="710410"/>
            <a:ext cx="6831810" cy="10001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Dubai" panose="020B0503030403030204" pitchFamily="34" charset="-78"/>
                <a:ea typeface="+mj-ea"/>
                <a:cs typeface="Dubai" panose="020B0503030403030204" pitchFamily="34" charset="-78"/>
              </a:rPr>
              <a:t>DIRETORIA EXECUTIVA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AE1E76AF-1CEC-4E9A-8C3A-68D034C54E22}"/>
              </a:ext>
            </a:extLst>
          </p:cNvPr>
          <p:cNvSpPr/>
          <p:nvPr/>
        </p:nvSpPr>
        <p:spPr>
          <a:xfrm>
            <a:off x="1213043" y="1834706"/>
            <a:ext cx="8706072" cy="4580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Eng. </a:t>
            </a:r>
            <a:r>
              <a:rPr kumimoji="0" lang="pt-B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civ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. Paulo Roberto de Queiroz Guimarães </a:t>
            </a:r>
          </a:p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Presidente</a:t>
            </a:r>
          </a:p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ubai" panose="020B0503030403030204" pitchFamily="34" charset="-78"/>
              <a:ea typeface="+mn-ea"/>
              <a:cs typeface="Dubai" panose="020B0503030403030204" pitchFamily="34" charset="-78"/>
            </a:endParaRPr>
          </a:p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Eng. </a:t>
            </a:r>
            <a:r>
              <a:rPr kumimoji="0" lang="pt-B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civ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. Jorge Roberto Silveira</a:t>
            </a:r>
          </a:p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Diretor de Benefícios</a:t>
            </a:r>
          </a:p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ubai" panose="020B0503030403030204" pitchFamily="34" charset="-78"/>
              <a:ea typeface="+mn-ea"/>
              <a:cs typeface="Dubai" panose="020B0503030403030204" pitchFamily="34" charset="-78"/>
            </a:endParaRPr>
          </a:p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Eng. </a:t>
            </a:r>
            <a:r>
              <a:rPr kumimoji="0" lang="pt-B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civ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. Gerson de Almeida Taguatinga</a:t>
            </a:r>
          </a:p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Diretor Financeiro</a:t>
            </a:r>
          </a:p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ubai" panose="020B0503030403030204" pitchFamily="34" charset="-78"/>
              <a:ea typeface="+mn-ea"/>
              <a:cs typeface="Dubai" panose="020B0503030403030204" pitchFamily="34" charset="-78"/>
            </a:endParaRPr>
          </a:p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Eng. </a:t>
            </a:r>
            <a:r>
              <a:rPr kumimoji="0" lang="pt-B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civ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., mec. e Seg. Trab. Julio Fialkoski</a:t>
            </a:r>
            <a:endParaRPr kumimoji="0" lang="pt-BR" sz="2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ubai" panose="020B0503030403030204" pitchFamily="34" charset="-78"/>
              <a:ea typeface="+mn-ea"/>
              <a:cs typeface="Dubai" panose="020B0503030403030204" pitchFamily="34" charset="-78"/>
            </a:endParaRPr>
          </a:p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Diretor Administrativo</a:t>
            </a:r>
          </a:p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ubai" panose="020B0503030403030204" pitchFamily="34" charset="-78"/>
              <a:ea typeface="+mn-ea"/>
              <a:cs typeface="Dubai" panose="020B0503030403030204" pitchFamily="34" charset="-78"/>
            </a:endParaRPr>
          </a:p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Eng. </a:t>
            </a:r>
            <a:r>
              <a:rPr kumimoji="0" lang="pt-B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civ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. Marcelo Gonçalves Nunes de Oliveira Morais</a:t>
            </a:r>
          </a:p>
          <a:p>
            <a:pPr marL="0" marR="0" lvl="0" indent="0" algn="l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" panose="020B0503030403030204" pitchFamily="34" charset="-78"/>
                <a:ea typeface="+mn-ea"/>
                <a:cs typeface="Dubai" panose="020B0503030403030204" pitchFamily="34" charset="-78"/>
              </a:rPr>
              <a:t>Diretor de Tecnologia</a:t>
            </a:r>
          </a:p>
        </p:txBody>
      </p:sp>
    </p:spTree>
    <p:extLst>
      <p:ext uri="{BB962C8B-B14F-4D97-AF65-F5344CB8AC3E}">
        <p14:creationId xmlns:p14="http://schemas.microsoft.com/office/powerpoint/2010/main" val="1456300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BB2AC662-67F8-461A-ACFA-9F1DAC7121C4}"/>
              </a:ext>
            </a:extLst>
          </p:cNvPr>
          <p:cNvSpPr/>
          <p:nvPr/>
        </p:nvSpPr>
        <p:spPr>
          <a:xfrm>
            <a:off x="3856776" y="678815"/>
            <a:ext cx="76863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Mútua adere ao Pacto Empresarial pela Integridade e Contra a Corrupção</a:t>
            </a:r>
            <a:endParaRPr lang="pt-BR" sz="2800" b="1" i="0" dirty="0">
              <a:solidFill>
                <a:schemeClr val="accent1">
                  <a:lumMod val="75000"/>
                </a:schemeClr>
              </a:solidFill>
              <a:effectLst/>
              <a:latin typeface="Arial Black" panose="020B0A04020102020204" pitchFamily="34" charset="0"/>
            </a:endParaRPr>
          </a:p>
        </p:txBody>
      </p:sp>
      <p:pic>
        <p:nvPicPr>
          <p:cNvPr id="1026" name="Picture 2" descr="http://www.mutua.com.br/wp-content/uploads/2018/07/Pacto-empresa-limpa-300x151.png">
            <a:extLst>
              <a:ext uri="{FF2B5EF4-FFF2-40B4-BE49-F238E27FC236}">
                <a16:creationId xmlns:a16="http://schemas.microsoft.com/office/drawing/2014/main" xmlns="" id="{2AAECFB3-7B62-432A-87D6-E8B447006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08" y="654729"/>
            <a:ext cx="3140105" cy="1580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3E58FFFA-05A1-47FB-A804-3E0198C55CB4}"/>
              </a:ext>
            </a:extLst>
          </p:cNvPr>
          <p:cNvSpPr txBox="1">
            <a:spLocks/>
          </p:cNvSpPr>
          <p:nvPr/>
        </p:nvSpPr>
        <p:spPr>
          <a:xfrm>
            <a:off x="373008" y="4418092"/>
            <a:ext cx="7594042" cy="13561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altLang="ja-JP" sz="2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  <a:t>Realizados estudos para a criação do benefício Tecnologia Assistiva (PIM)</a:t>
            </a:r>
            <a:br>
              <a:rPr lang="pt-BR" altLang="ja-JP" sz="2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pt-BR" altLang="ja-JP" sz="2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  <a:t>* Para homologação do </a:t>
            </a:r>
            <a:r>
              <a:rPr lang="pt-BR" altLang="ja-JP" sz="2800" b="1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  <a:t>Confea</a:t>
            </a:r>
            <a:endParaRPr lang="pt-BR" altLang="ja-JP" sz="2800" b="1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09971AAA-C709-4B91-BA97-FB87ADAE5F40}"/>
              </a:ext>
            </a:extLst>
          </p:cNvPr>
          <p:cNvSpPr/>
          <p:nvPr/>
        </p:nvSpPr>
        <p:spPr>
          <a:xfrm>
            <a:off x="3988049" y="2003471"/>
            <a:ext cx="742384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chemeClr val="accent1">
                    <a:lumMod val="75000"/>
                  </a:schemeClr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O Pacto é um compromisso voluntário, que pode ser assumido por empresas privadas e públicas, comprometendo-se a divulgar a legislação brasileira anticorrupção para seus públicos.</a:t>
            </a: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xmlns="" id="{4B7E73CB-BBD1-4CE8-93A4-0AEA78A2E1B6}"/>
              </a:ext>
            </a:extLst>
          </p:cNvPr>
          <p:cNvCxnSpPr/>
          <p:nvPr/>
        </p:nvCxnSpPr>
        <p:spPr>
          <a:xfrm>
            <a:off x="497941" y="4237013"/>
            <a:ext cx="764112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6979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BB2AC662-67F8-461A-ACFA-9F1DAC7121C4}"/>
              </a:ext>
            </a:extLst>
          </p:cNvPr>
          <p:cNvSpPr/>
          <p:nvPr/>
        </p:nvSpPr>
        <p:spPr>
          <a:xfrm>
            <a:off x="3358835" y="890701"/>
            <a:ext cx="76863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Prêmio Mútua </a:t>
            </a:r>
            <a:r>
              <a:rPr lang="pt-BR" sz="28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Anprotec</a:t>
            </a:r>
            <a:r>
              <a:rPr lang="pt-BR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pt-BR" sz="2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de Inovação e Empreendedorismo:</a:t>
            </a:r>
          </a:p>
          <a:p>
            <a:pPr fontAlgn="base"/>
            <a:r>
              <a:rPr lang="pt-BR" sz="2800" b="1" i="0" dirty="0">
                <a:solidFill>
                  <a:schemeClr val="accent2"/>
                </a:solidFill>
                <a:effectLst/>
                <a:latin typeface="Arial Black" panose="020B0A04020102020204" pitchFamily="34" charset="0"/>
              </a:rPr>
              <a:t>40 inscritos </a:t>
            </a:r>
            <a:r>
              <a:rPr lang="pt-BR" sz="2800" b="1" i="0" dirty="0">
                <a:solidFill>
                  <a:srgbClr val="12365A"/>
                </a:solidFill>
                <a:effectLst/>
                <a:latin typeface="Arial Black" panose="020B0A04020102020204" pitchFamily="34" charset="0"/>
              </a:rPr>
              <a:t>– </a:t>
            </a:r>
            <a:r>
              <a:rPr lang="pt-BR" sz="2800" b="1" i="0" dirty="0">
                <a:solidFill>
                  <a:schemeClr val="accent1">
                    <a:lumMod val="75000"/>
                  </a:schemeClr>
                </a:solidFill>
                <a:effectLst/>
                <a:latin typeface="Arial Black" panose="020B0A04020102020204" pitchFamily="34" charset="0"/>
              </a:rPr>
              <a:t>Premiação na </a:t>
            </a:r>
            <a:r>
              <a:rPr lang="pt-BR" sz="2800" b="1" i="0" dirty="0" err="1">
                <a:solidFill>
                  <a:schemeClr val="accent1">
                    <a:lumMod val="75000"/>
                  </a:schemeClr>
                </a:solidFill>
                <a:effectLst/>
                <a:latin typeface="Arial Black" panose="020B0A04020102020204" pitchFamily="34" charset="0"/>
              </a:rPr>
              <a:t>Soea</a:t>
            </a:r>
            <a:endParaRPr lang="pt-BR" sz="2800" b="1" i="0" dirty="0">
              <a:solidFill>
                <a:schemeClr val="accent1">
                  <a:lumMod val="75000"/>
                </a:schemeClr>
              </a:solidFill>
              <a:effectLst/>
              <a:latin typeface="Arial Black" panose="020B0A04020102020204" pitchFamily="34" charset="0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BBEE28D4-322F-4B75-A60F-4EF93C063D18}"/>
              </a:ext>
            </a:extLst>
          </p:cNvPr>
          <p:cNvSpPr/>
          <p:nvPr/>
        </p:nvSpPr>
        <p:spPr>
          <a:xfrm>
            <a:off x="3856776" y="3504539"/>
            <a:ext cx="76863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Mútua Premia </a:t>
            </a:r>
            <a:r>
              <a:rPr lang="pt-BR" sz="2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(projetos desenvolvidos com recursos dos benefícios da Mútua: Inovação, Energia Renovável e Propriedade Intelectual)</a:t>
            </a:r>
          </a:p>
          <a:p>
            <a:pPr fontAlgn="base"/>
            <a:r>
              <a:rPr lang="pt-BR" sz="2800" b="1" dirty="0">
                <a:solidFill>
                  <a:schemeClr val="accent2"/>
                </a:solidFill>
                <a:latin typeface="Arial Black" panose="020B0A04020102020204" pitchFamily="34" charset="0"/>
              </a:rPr>
              <a:t>74</a:t>
            </a:r>
            <a:r>
              <a:rPr lang="pt-BR" sz="2800" b="1" i="0" dirty="0">
                <a:solidFill>
                  <a:schemeClr val="accent2"/>
                </a:solidFill>
                <a:effectLst/>
                <a:latin typeface="Arial Black" panose="020B0A04020102020204" pitchFamily="34" charset="0"/>
              </a:rPr>
              <a:t> inscritos </a:t>
            </a:r>
            <a:r>
              <a:rPr lang="pt-BR" sz="2800" b="1" dirty="0">
                <a:solidFill>
                  <a:srgbClr val="12365A"/>
                </a:solidFill>
                <a:latin typeface="Arial Black" panose="020B0A04020102020204" pitchFamily="34" charset="0"/>
              </a:rPr>
              <a:t>– </a:t>
            </a:r>
            <a:r>
              <a:rPr lang="pt-BR" sz="2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Premiação na </a:t>
            </a:r>
            <a:r>
              <a:rPr lang="pt-BR" sz="2800" b="1" dirty="0" err="1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Soea</a:t>
            </a:r>
            <a:endParaRPr lang="pt-BR" sz="2800" b="1" i="0" dirty="0">
              <a:solidFill>
                <a:schemeClr val="accent2"/>
              </a:solidFill>
              <a:effectLst/>
              <a:latin typeface="Arial Black" panose="020B0A04020102020204" pitchFamily="34" charset="0"/>
            </a:endParaRPr>
          </a:p>
        </p:txBody>
      </p:sp>
      <p:pic>
        <p:nvPicPr>
          <p:cNvPr id="1026" name="Picture 2" descr="http://www.mutua.com.br/wp-content/uploads/2018/06/12-06-Premio-Anprotec-300x250.jpg">
            <a:extLst>
              <a:ext uri="{FF2B5EF4-FFF2-40B4-BE49-F238E27FC236}">
                <a16:creationId xmlns:a16="http://schemas.microsoft.com/office/drawing/2014/main" xmlns="" id="{46F7CE47-1D70-47E6-8696-7B91169778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483" y="819680"/>
            <a:ext cx="1993444" cy="1661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p">
            <a:extLst>
              <a:ext uri="{FF2B5EF4-FFF2-40B4-BE49-F238E27FC236}">
                <a16:creationId xmlns:a16="http://schemas.microsoft.com/office/drawing/2014/main" xmlns="" id="{90C2A3D2-3CE6-4EDA-A65C-DFF797C6A2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19" r="15119"/>
          <a:stretch/>
        </p:blipFill>
        <p:spPr bwMode="auto">
          <a:xfrm>
            <a:off x="961483" y="3679933"/>
            <a:ext cx="2287744" cy="180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9419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6">
            <a:extLst>
              <a:ext uri="{FF2B5EF4-FFF2-40B4-BE49-F238E27FC236}">
                <a16:creationId xmlns:a16="http://schemas.microsoft.com/office/drawing/2014/main" xmlns="" id="{D2C4BFA1-2075-4901-9E24-E41D1FDD51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13" name="Oval 8">
              <a:extLst>
                <a:ext uri="{FF2B5EF4-FFF2-40B4-BE49-F238E27FC236}">
                  <a16:creationId xmlns:a16="http://schemas.microsoft.com/office/drawing/2014/main" xmlns="" id="{F0307F65-8304-4FA8-A841-D4D7625411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0" name="Oval 5">
              <a:extLst>
                <a:ext uri="{FF2B5EF4-FFF2-40B4-BE49-F238E27FC236}">
                  <a16:creationId xmlns:a16="http://schemas.microsoft.com/office/drawing/2014/main" xmlns="" id="{C8B8394C-136F-4E05-A002-D93A5E79CD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  <p:sp>
          <p:nvSpPr>
            <p:cNvPr id="8" name="Oval 5">
              <a:extLst>
                <a:ext uri="{FF2B5EF4-FFF2-40B4-BE49-F238E27FC236}">
                  <a16:creationId xmlns:a16="http://schemas.microsoft.com/office/drawing/2014/main" xmlns="" id="{985A7375-E3AF-4F5C-85AE-17E8832952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53FB2EE-284F-4C87-AB3D-BBF87A9FAB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E487959-6D98-4FAA-B4B9-5F67FAC72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315" y="2430933"/>
            <a:ext cx="11016467" cy="19124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algn="ctr"/>
            <a:r>
              <a:rPr lang="pt-BR" altLang="ja-JP" sz="3600" b="1" i="0" u="none" strike="noStrike" kern="1200" baseline="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Apoio tecnológico para os </a:t>
            </a:r>
            <a:r>
              <a:rPr lang="pt-BR" altLang="ja-JP" sz="3600" b="1" i="0" u="none" strike="noStrike" kern="1200" baseline="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Creas</a:t>
            </a:r>
            <a:r>
              <a:rPr lang="pt-BR" altLang="ja-JP" sz="3100" b="1" i="0" u="none" strike="noStrike" kern="1200" baseline="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altLang="ja-JP" sz="3100" b="1" i="0" u="none" strike="noStrike" kern="1200" baseline="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ja-JP" sz="3100" b="1" i="0" u="none" strike="noStrike" kern="1200" baseline="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altLang="ja-JP" sz="3100" b="1" i="0" u="none" strike="noStrike" kern="1200" baseline="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ja-JP" sz="31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pt-BR" altLang="ja-JP" sz="3100" b="1" i="0" u="none" strike="noStrike" kern="1200" baseline="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Termo de Cooperação com PI  </a:t>
            </a:r>
            <a:r>
              <a:rPr lang="pt-BR" altLang="ja-JP" sz="4900" b="1" i="0" u="none" strike="noStrike" kern="1200" baseline="0" dirty="0">
                <a:solidFill>
                  <a:srgbClr val="00B050"/>
                </a:solidFill>
                <a:latin typeface="Wingdings 2" panose="05020102010507070707" pitchFamily="18" charset="2"/>
                <a:cs typeface="Arial" panose="020B0604020202020204" pitchFamily="34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40470167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6">
            <a:extLst>
              <a:ext uri="{FF2B5EF4-FFF2-40B4-BE49-F238E27FC236}">
                <a16:creationId xmlns:a16="http://schemas.microsoft.com/office/drawing/2014/main" xmlns="" id="{D2C4BFA1-2075-4901-9E24-E41D1FDD51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13" name="Oval 8">
              <a:extLst>
                <a:ext uri="{FF2B5EF4-FFF2-40B4-BE49-F238E27FC236}">
                  <a16:creationId xmlns:a16="http://schemas.microsoft.com/office/drawing/2014/main" xmlns="" id="{F0307F65-8304-4FA8-A841-D4D7625411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0" name="Oval 5">
              <a:extLst>
                <a:ext uri="{FF2B5EF4-FFF2-40B4-BE49-F238E27FC236}">
                  <a16:creationId xmlns:a16="http://schemas.microsoft.com/office/drawing/2014/main" xmlns="" id="{C8B8394C-136F-4E05-A002-D93A5E79CD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  <p:sp>
          <p:nvSpPr>
            <p:cNvPr id="8" name="Oval 5">
              <a:extLst>
                <a:ext uri="{FF2B5EF4-FFF2-40B4-BE49-F238E27FC236}">
                  <a16:creationId xmlns:a16="http://schemas.microsoft.com/office/drawing/2014/main" xmlns="" id="{985A7375-E3AF-4F5C-85AE-17E8832952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53FB2EE-284F-4C87-AB3D-BBF87A9FAB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E487959-6D98-4FAA-B4B9-5F67FAC72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081165"/>
            <a:ext cx="12191999" cy="2695669"/>
          </a:xfrm>
          <a:solidFill>
            <a:schemeClr val="tx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R="0" algn="ctr"/>
            <a:r>
              <a:rPr lang="pt-BR" altLang="ja-JP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Apoio aos </a:t>
            </a:r>
            <a:r>
              <a:rPr lang="pt-BR" altLang="ja-JP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Creas</a:t>
            </a:r>
            <a:r>
              <a:rPr lang="pt-BR" altLang="ja-JP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vistas à </a:t>
            </a:r>
            <a:br>
              <a:rPr lang="pt-BR" altLang="ja-JP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ja-JP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participação na 75ª </a:t>
            </a:r>
            <a:r>
              <a:rPr lang="pt-BR" altLang="ja-JP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Soea</a:t>
            </a:r>
            <a:r>
              <a:rPr lang="pt-BR" altLang="ja-JP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ja-JP" sz="3600" b="1" dirty="0">
                <a:solidFill>
                  <a:srgbClr val="00B050"/>
                </a:solidFill>
                <a:latin typeface="Wingdings 2" panose="05020102010507070707" pitchFamily="18" charset="2"/>
                <a:cs typeface="Arial" panose="020B0604020202020204" pitchFamily="34" charset="0"/>
              </a:rPr>
              <a:t>P</a:t>
            </a:r>
            <a:br>
              <a:rPr lang="pt-BR" altLang="ja-JP" sz="3600" b="1" dirty="0">
                <a:solidFill>
                  <a:srgbClr val="00B050"/>
                </a:solidFill>
                <a:latin typeface="Wingdings 2" panose="05020102010507070707" pitchFamily="18" charset="2"/>
                <a:cs typeface="Arial" panose="020B0604020202020204" pitchFamily="34" charset="0"/>
              </a:rPr>
            </a:br>
            <a:r>
              <a:rPr lang="pt-BR" altLang="ja-JP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Suporte na organização e realização da </a:t>
            </a:r>
            <a:r>
              <a:rPr lang="pt-BR" altLang="ja-JP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Soea</a:t>
            </a:r>
            <a:r>
              <a:rPr lang="pt-BR" altLang="ja-JP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pt-BR" altLang="ja-JP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ja-JP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juntamente com o </a:t>
            </a:r>
            <a:r>
              <a:rPr lang="pt-BR" altLang="ja-JP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Confea</a:t>
            </a:r>
            <a:r>
              <a:rPr lang="pt-BR" altLang="ja-JP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o </a:t>
            </a:r>
            <a:r>
              <a:rPr lang="pt-BR" altLang="ja-JP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Crea-AL</a:t>
            </a:r>
            <a:r>
              <a:rPr lang="pt-BR" altLang="ja-JP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ja-JP" sz="3600" b="1" dirty="0">
                <a:solidFill>
                  <a:srgbClr val="00B050"/>
                </a:solidFill>
                <a:latin typeface="Wingdings 2" panose="05020102010507070707" pitchFamily="18" charset="2"/>
                <a:cs typeface="Arial" panose="020B0604020202020204" pitchFamily="34" charset="0"/>
              </a:rPr>
              <a:t>P</a:t>
            </a:r>
            <a:br>
              <a:rPr lang="pt-BR" altLang="ja-JP" sz="3600" b="1" dirty="0">
                <a:solidFill>
                  <a:srgbClr val="00B050"/>
                </a:solidFill>
                <a:latin typeface="Wingdings 2" panose="05020102010507070707" pitchFamily="18" charset="2"/>
                <a:cs typeface="Arial" panose="020B0604020202020204" pitchFamily="34" charset="0"/>
              </a:rPr>
            </a:br>
            <a:r>
              <a:rPr lang="pt-BR" altLang="ja-JP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Apoio ao </a:t>
            </a:r>
            <a:r>
              <a:rPr lang="pt-BR" altLang="ja-JP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Contecc</a:t>
            </a:r>
            <a:r>
              <a:rPr lang="pt-BR" altLang="ja-JP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2018 </a:t>
            </a:r>
            <a:r>
              <a:rPr lang="pt-BR" altLang="ja-JP" sz="3600" b="1" dirty="0">
                <a:solidFill>
                  <a:srgbClr val="00B050"/>
                </a:solidFill>
                <a:latin typeface="Wingdings 2" panose="05020102010507070707" pitchFamily="18" charset="2"/>
                <a:cs typeface="Arial" panose="020B0604020202020204" pitchFamily="34" charset="0"/>
              </a:rPr>
              <a:t>P 	</a:t>
            </a:r>
            <a:endParaRPr lang="pt-BR" altLang="ja-JP" sz="4900" b="1" i="0" u="none" strike="noStrike" kern="1200" baseline="0" dirty="0">
              <a:solidFill>
                <a:srgbClr val="00B050"/>
              </a:solidFill>
              <a:latin typeface="Wingdings 2" panose="05020102010507070707" pitchFamily="18" charset="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8625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CC94CBDB-A76C-499E-95AB-C0A049E315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138287" y="5443086"/>
            <a:ext cx="64008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86C451A3-F413-4262-A841-0F736166542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73" t="-3487" r="43569" b="3486"/>
          <a:stretch/>
        </p:blipFill>
        <p:spPr>
          <a:xfrm>
            <a:off x="317635" y="321733"/>
            <a:ext cx="4160452" cy="6214534"/>
          </a:xfrm>
          <a:prstGeom prst="rect">
            <a:avLst/>
          </a:prstGeom>
        </p:spPr>
      </p:pic>
      <p:pic>
        <p:nvPicPr>
          <p:cNvPr id="2050" name="Picture 2" descr="Resultado de imagem para cartÃ£o de crÃ©dito modelo">
            <a:extLst>
              <a:ext uri="{FF2B5EF4-FFF2-40B4-BE49-F238E27FC236}">
                <a16:creationId xmlns:a16="http://schemas.microsoft.com/office/drawing/2014/main" xmlns="" id="{F2477606-FFC1-4D4B-9A57-57DEE877E6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16" t="9365" r="8544" b="9358"/>
          <a:stretch/>
        </p:blipFill>
        <p:spPr bwMode="auto">
          <a:xfrm rot="356819">
            <a:off x="6515972" y="896957"/>
            <a:ext cx="3645431" cy="2487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EE2E49E2-63D9-4936-982A-E2071E5A3A3F}"/>
              </a:ext>
            </a:extLst>
          </p:cNvPr>
          <p:cNvSpPr txBox="1">
            <a:spLocks/>
          </p:cNvSpPr>
          <p:nvPr/>
        </p:nvSpPr>
        <p:spPr>
          <a:xfrm>
            <a:off x="5138288" y="3358836"/>
            <a:ext cx="6400800" cy="164063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3700" dirty="0" err="1">
                <a:solidFill>
                  <a:srgbClr val="0A44A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Estudos</a:t>
            </a:r>
            <a:r>
              <a:rPr lang="en-US" altLang="ja-JP" sz="3700" dirty="0">
                <a:solidFill>
                  <a:srgbClr val="0A44A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para a </a:t>
            </a:r>
            <a:r>
              <a:rPr lang="en-US" altLang="ja-JP" sz="3700" dirty="0" err="1">
                <a:solidFill>
                  <a:srgbClr val="0A44A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criação</a:t>
            </a:r>
            <a:r>
              <a:rPr lang="en-US" altLang="ja-JP" sz="3700" dirty="0">
                <a:solidFill>
                  <a:srgbClr val="0A44A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do </a:t>
            </a:r>
            <a:r>
              <a:rPr lang="en-US" altLang="ja-JP" sz="3700" dirty="0" err="1">
                <a:solidFill>
                  <a:srgbClr val="0A44A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Cartão</a:t>
            </a:r>
            <a:r>
              <a:rPr lang="en-US" altLang="ja-JP" sz="3700" dirty="0">
                <a:solidFill>
                  <a:srgbClr val="0A44A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de </a:t>
            </a:r>
            <a:r>
              <a:rPr lang="en-US" altLang="ja-JP" sz="3700" dirty="0" err="1">
                <a:solidFill>
                  <a:srgbClr val="0A44A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Crédito</a:t>
            </a:r>
            <a:r>
              <a:rPr lang="en-US" altLang="ja-JP" sz="3700" dirty="0">
                <a:solidFill>
                  <a:srgbClr val="0A44A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3700" dirty="0" err="1">
                <a:solidFill>
                  <a:srgbClr val="0A44A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Mútua</a:t>
            </a:r>
            <a:r>
              <a:rPr lang="en-US" altLang="ja-JP" sz="3700" dirty="0">
                <a:solidFill>
                  <a:srgbClr val="0A44A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4800" dirty="0">
                <a:solidFill>
                  <a:srgbClr val="0A44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ja-JP" sz="4800" dirty="0">
                <a:solidFill>
                  <a:srgbClr val="0A44A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3600" b="1" dirty="0">
                <a:solidFill>
                  <a:srgbClr val="0A44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3600" b="1" dirty="0" err="1">
                <a:solidFill>
                  <a:srgbClr val="0A44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parceria</a:t>
            </a:r>
            <a:r>
              <a:rPr lang="en-US" altLang="ja-JP" sz="3600" b="1" dirty="0">
                <a:solidFill>
                  <a:srgbClr val="0A44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3600" b="1" dirty="0" err="1">
                <a:solidFill>
                  <a:srgbClr val="0A44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Mútua</a:t>
            </a:r>
            <a:r>
              <a:rPr lang="en-US" altLang="ja-JP" sz="3600" b="1" dirty="0">
                <a:solidFill>
                  <a:srgbClr val="0A44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CEF)</a:t>
            </a:r>
            <a:endParaRPr lang="en-US" altLang="ja-JP" sz="4800" b="1" dirty="0">
              <a:solidFill>
                <a:srgbClr val="0A44A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226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xmlns="" id="{4D627675-A3EE-4F6F-B1D2-0591613F7E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2993949"/>
              </p:ext>
            </p:extLst>
          </p:nvPr>
        </p:nvGraphicFramePr>
        <p:xfrm>
          <a:off x="581722" y="234461"/>
          <a:ext cx="11028556" cy="5880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2567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tângulo: Cantos Arredondados 43"/>
          <p:cNvSpPr/>
          <p:nvPr/>
        </p:nvSpPr>
        <p:spPr>
          <a:xfrm>
            <a:off x="1164192" y="1255714"/>
            <a:ext cx="10331912" cy="87134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pt-BR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tângulo: Cantos Arredondados 42"/>
          <p:cNvSpPr/>
          <p:nvPr/>
        </p:nvSpPr>
        <p:spPr>
          <a:xfrm>
            <a:off x="1164688" y="3980867"/>
            <a:ext cx="10331912" cy="185770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pt-B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tângulo: Cantos Arredondados 25">
            <a:extLst>
              <a:ext uri="{FF2B5EF4-FFF2-40B4-BE49-F238E27FC236}">
                <a16:creationId xmlns:a16="http://schemas.microsoft.com/office/drawing/2014/main" xmlns="" id="{A8B6F16B-E7C3-4DE3-A8D8-5D917E65AD3F}"/>
              </a:ext>
            </a:extLst>
          </p:cNvPr>
          <p:cNvSpPr/>
          <p:nvPr/>
        </p:nvSpPr>
        <p:spPr>
          <a:xfrm>
            <a:off x="1164192" y="4912171"/>
            <a:ext cx="10331416" cy="92885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pt-B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tângulo: Cantos Arredondados 41"/>
          <p:cNvSpPr/>
          <p:nvPr/>
        </p:nvSpPr>
        <p:spPr>
          <a:xfrm>
            <a:off x="1164688" y="3055914"/>
            <a:ext cx="10331416" cy="92885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pt-B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Retângulo: Cantos Arredondados 40"/>
          <p:cNvSpPr/>
          <p:nvPr/>
        </p:nvSpPr>
        <p:spPr>
          <a:xfrm>
            <a:off x="1164688" y="2127061"/>
            <a:ext cx="10331912" cy="92885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pt-B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Retângulo: Cantos Arredondados 39"/>
          <p:cNvSpPr/>
          <p:nvPr/>
        </p:nvSpPr>
        <p:spPr>
          <a:xfrm>
            <a:off x="7469705" y="1255714"/>
            <a:ext cx="4026895" cy="45940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pt-BR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Retângulo: Cantos Arredondados 38"/>
          <p:cNvSpPr/>
          <p:nvPr/>
        </p:nvSpPr>
        <p:spPr>
          <a:xfrm>
            <a:off x="3870464" y="1255714"/>
            <a:ext cx="2585575" cy="45940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pt-BR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Retângulo: Cantos Arredondados 37"/>
          <p:cNvSpPr/>
          <p:nvPr/>
        </p:nvSpPr>
        <p:spPr>
          <a:xfrm>
            <a:off x="1164688" y="1255714"/>
            <a:ext cx="1546936" cy="45940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pt-BR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732253" y="87052"/>
            <a:ext cx="7252180" cy="693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Lucida Sans Unicode" panose="020B0602030504020204" pitchFamily="34" charset="0"/>
                <a:cs typeface="Arial" panose="020B0604020202020204" pitchFamily="34" charset="0"/>
              </a:rPr>
              <a:t>Benefícios reembolsáveis</a:t>
            </a:r>
          </a:p>
        </p:txBody>
      </p:sp>
      <p:sp>
        <p:nvSpPr>
          <p:cNvPr id="2" name="Retângulo 1"/>
          <p:cNvSpPr/>
          <p:nvPr/>
        </p:nvSpPr>
        <p:spPr>
          <a:xfrm>
            <a:off x="1335743" y="2192664"/>
            <a:ext cx="1210589" cy="6590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2015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1332040" y="3182523"/>
            <a:ext cx="12105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2016</a:t>
            </a:r>
          </a:p>
        </p:txBody>
      </p:sp>
      <p:sp>
        <p:nvSpPr>
          <p:cNvPr id="3" name="Retângulo 2"/>
          <p:cNvSpPr/>
          <p:nvPr/>
        </p:nvSpPr>
        <p:spPr>
          <a:xfrm>
            <a:off x="4353178" y="2223125"/>
            <a:ext cx="1338829" cy="65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5.063</a:t>
            </a:r>
          </a:p>
        </p:txBody>
      </p:sp>
      <p:sp>
        <p:nvSpPr>
          <p:cNvPr id="5" name="Retângulo 4"/>
          <p:cNvSpPr/>
          <p:nvPr/>
        </p:nvSpPr>
        <p:spPr>
          <a:xfrm>
            <a:off x="7444015" y="2228958"/>
            <a:ext cx="3980577" cy="65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R$127.858.767,77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4353179" y="3158125"/>
            <a:ext cx="13388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5.307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7444015" y="3161920"/>
            <a:ext cx="3980577" cy="65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R$136.211.901,68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14134" y="6100734"/>
            <a:ext cx="538035" cy="731467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31535" y="5907234"/>
            <a:ext cx="382112" cy="753534"/>
          </a:xfrm>
          <a:prstGeom prst="rect">
            <a:avLst/>
          </a:prstGeom>
        </p:spPr>
      </p:pic>
      <p:sp>
        <p:nvSpPr>
          <p:cNvPr id="34" name="Retângulo 33"/>
          <p:cNvSpPr/>
          <p:nvPr/>
        </p:nvSpPr>
        <p:spPr>
          <a:xfrm>
            <a:off x="1487488" y="1442121"/>
            <a:ext cx="7825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pt-B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Ano</a:t>
            </a:r>
          </a:p>
        </p:txBody>
      </p:sp>
      <p:sp>
        <p:nvSpPr>
          <p:cNvPr id="35" name="Retângulo 34"/>
          <p:cNvSpPr/>
          <p:nvPr/>
        </p:nvSpPr>
        <p:spPr>
          <a:xfrm>
            <a:off x="3791744" y="1360821"/>
            <a:ext cx="2729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pt-B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Total benefícios concedidos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7541713" y="1360821"/>
            <a:ext cx="38828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pt-BR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Valor benefícios concedidos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1332040" y="4053176"/>
            <a:ext cx="1210589" cy="65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2017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4353178" y="4059291"/>
            <a:ext cx="1338829" cy="65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6.590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7392144" y="4028779"/>
            <a:ext cx="4104456" cy="65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R$ 191.433.245,42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EF350492-E8AB-4303-AE2E-9A7AC81B1AB5}"/>
              </a:ext>
            </a:extLst>
          </p:cNvPr>
          <p:cNvSpPr/>
          <p:nvPr/>
        </p:nvSpPr>
        <p:spPr>
          <a:xfrm>
            <a:off x="9091094" y="5559731"/>
            <a:ext cx="21933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2018: 01/01/18 a 31/07/2018  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EF845CC9-9CCE-47A8-A2E5-5514896D94F0}"/>
              </a:ext>
            </a:extLst>
          </p:cNvPr>
          <p:cNvSpPr/>
          <p:nvPr/>
        </p:nvSpPr>
        <p:spPr>
          <a:xfrm>
            <a:off x="1267547" y="4997264"/>
            <a:ext cx="1210589" cy="65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2018</a:t>
            </a: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xmlns="" id="{79B059B2-38D7-41BB-81B3-74DDF8041E3A}"/>
              </a:ext>
            </a:extLst>
          </p:cNvPr>
          <p:cNvSpPr/>
          <p:nvPr/>
        </p:nvSpPr>
        <p:spPr>
          <a:xfrm>
            <a:off x="4353177" y="5002137"/>
            <a:ext cx="1338829" cy="65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4.625</a:t>
            </a: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xmlns="" id="{A8F73760-DB90-4CFD-AB54-711C79621863}"/>
              </a:ext>
            </a:extLst>
          </p:cNvPr>
          <p:cNvSpPr/>
          <p:nvPr/>
        </p:nvSpPr>
        <p:spPr>
          <a:xfrm>
            <a:off x="7469872" y="5006676"/>
            <a:ext cx="4104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49263" rtl="0" eaLnBrk="1" fontAlgn="base" latinLnBrk="0" hangingPunct="1">
              <a:lnSpc>
                <a:spcPts val="48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pt-BR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R$ 141.640.436,50</a:t>
            </a:r>
          </a:p>
        </p:txBody>
      </p:sp>
    </p:spTree>
    <p:extLst>
      <p:ext uri="{BB962C8B-B14F-4D97-AF65-F5344CB8AC3E}">
        <p14:creationId xmlns:p14="http://schemas.microsoft.com/office/powerpoint/2010/main" val="2250423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/>
          </p:nvPr>
        </p:nvGraphicFramePr>
        <p:xfrm>
          <a:off x="550863" y="1160463"/>
          <a:ext cx="10658475" cy="5326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ítulo 1"/>
          <p:cNvSpPr txBox="1">
            <a:spLocks/>
          </p:cNvSpPr>
          <p:nvPr/>
        </p:nvSpPr>
        <p:spPr>
          <a:xfrm>
            <a:off x="314643" y="1160463"/>
            <a:ext cx="8490857" cy="56161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>
                <a:ln>
                  <a:noFill/>
                </a:ln>
                <a:solidFill>
                  <a:srgbClr val="A50B07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Benefícios reembolsáveis em 2018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rgbClr val="A50B07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010558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3058</TotalTime>
  <Words>498</Words>
  <Application>Microsoft Office PowerPoint</Application>
  <PresentationFormat>Widescreen</PresentationFormat>
  <Paragraphs>133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12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16</vt:i4>
      </vt:variant>
    </vt:vector>
  </HeadingPairs>
  <TitlesOfParts>
    <vt:vector size="31" baseType="lpstr">
      <vt:lpstr>游ゴシック</vt:lpstr>
      <vt:lpstr>游ゴシック Light</vt:lpstr>
      <vt:lpstr>Arial</vt:lpstr>
      <vt:lpstr>Arial Black</vt:lpstr>
      <vt:lpstr>Calibri</vt:lpstr>
      <vt:lpstr>Calibri Light</vt:lpstr>
      <vt:lpstr>Constantia</vt:lpstr>
      <vt:lpstr>Dubai</vt:lpstr>
      <vt:lpstr>Lucida Sans Unicode</vt:lpstr>
      <vt:lpstr>Times New Roman</vt:lpstr>
      <vt:lpstr>Wingdings</vt:lpstr>
      <vt:lpstr>Wingdings 2</vt:lpstr>
      <vt:lpstr>1_Tema do Office</vt:lpstr>
      <vt:lpstr>2_Tema do Office</vt:lpstr>
      <vt:lpstr>3_Tema do Office</vt:lpstr>
      <vt:lpstr>Apresentação do PowerPoint</vt:lpstr>
      <vt:lpstr>Apresentação do PowerPoint</vt:lpstr>
      <vt:lpstr>Apresentação do PowerPoint</vt:lpstr>
      <vt:lpstr>Apoio tecnológico para os Creas  *Termo de Cooperação com PI  P</vt:lpstr>
      <vt:lpstr>- Apoio aos Creas com vistas à  participação na 75ª Soea P - Suporte na organização e realização da Soea, juntamente com o Confea e o Crea-AL P - Apoio ao Contecc 2018 P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lucio.anjos@mutua.com.br</dc:creator>
  <cp:lastModifiedBy>Usuario</cp:lastModifiedBy>
  <cp:revision>283</cp:revision>
  <cp:lastPrinted>2018-07-25T20:46:32Z</cp:lastPrinted>
  <dcterms:created xsi:type="dcterms:W3CDTF">2017-01-11T15:27:48Z</dcterms:created>
  <dcterms:modified xsi:type="dcterms:W3CDTF">2018-08-02T12:03:31Z</dcterms:modified>
</cp:coreProperties>
</file>