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74" r:id="rId4"/>
    <p:sldId id="283" r:id="rId5"/>
    <p:sldId id="273" r:id="rId6"/>
    <p:sldId id="266" r:id="rId7"/>
    <p:sldId id="267" r:id="rId8"/>
    <p:sldId id="268" r:id="rId9"/>
    <p:sldId id="269" r:id="rId10"/>
    <p:sldId id="270" r:id="rId11"/>
    <p:sldId id="272" r:id="rId12"/>
    <p:sldId id="263" r:id="rId13"/>
    <p:sldId id="277" r:id="rId14"/>
    <p:sldId id="279" r:id="rId15"/>
    <p:sldId id="282" r:id="rId16"/>
    <p:sldId id="276" r:id="rId17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7" autoAdjust="0"/>
    <p:restoredTop sz="94434" autoAdjust="0"/>
  </p:normalViewPr>
  <p:slideViewPr>
    <p:cSldViewPr>
      <p:cViewPr varScale="1">
        <p:scale>
          <a:sx n="90" d="100"/>
          <a:sy n="90" d="100"/>
        </p:scale>
        <p:origin x="984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A682-D161-499C-9915-4A33EF3232BB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569CE-2E37-4939-9B49-00B2E8DAB4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4941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A682-D161-499C-9915-4A33EF3232BB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569CE-2E37-4939-9B49-00B2E8DAB4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1749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A682-D161-499C-9915-4A33EF3232BB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569CE-2E37-4939-9B49-00B2E8DAB4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81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A682-D161-499C-9915-4A33EF3232BB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569CE-2E37-4939-9B49-00B2E8DAB4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4508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A682-D161-499C-9915-4A33EF3232BB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569CE-2E37-4939-9B49-00B2E8DAB4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6435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A682-D161-499C-9915-4A33EF3232BB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569CE-2E37-4939-9B49-00B2E8DAB4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8110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A682-D161-499C-9915-4A33EF3232BB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569CE-2E37-4939-9B49-00B2E8DAB4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1096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A682-D161-499C-9915-4A33EF3232BB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569CE-2E37-4939-9B49-00B2E8DAB4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1551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A682-D161-499C-9915-4A33EF3232BB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569CE-2E37-4939-9B49-00B2E8DAB4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3893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A682-D161-499C-9915-4A33EF3232BB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569CE-2E37-4939-9B49-00B2E8DAB4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0119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A682-D161-499C-9915-4A33EF3232BB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569CE-2E37-4939-9B49-00B2E8DAB4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5829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0A682-D161-499C-9915-4A33EF3232BB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69CE-2E37-4939-9B49-00B2E8DAB4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794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arcella\Desktop\Apresentação Nacional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C:\Users\Marcella\Desktop\Brasil Núcle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534" y="1203598"/>
            <a:ext cx="5794932" cy="238998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59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85"/>
    </mc:Choice>
    <mc:Fallback xmlns="">
      <p:transition spd="slow" advTm="1628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Marcella\AppData\Local\Temp\Rar$DRa0.358\O699PC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710"/>
            <a:ext cx="7715250" cy="522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0"/>
            <a:ext cx="6804248" cy="5143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GT Crea Júnior/Jovem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6" t="21958" r="15152" b="8981"/>
          <a:stretch/>
        </p:blipFill>
        <p:spPr bwMode="auto">
          <a:xfrm>
            <a:off x="1969821" y="831718"/>
            <a:ext cx="3178243" cy="368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6804248" y="-1"/>
            <a:ext cx="2339752" cy="5143501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Picture 3" descr="C:\Users\Marcella\Desktop\logo crea jr nacion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65103"/>
            <a:ext cx="1308677" cy="5177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ector reto 14"/>
          <p:cNvCxnSpPr/>
          <p:nvPr/>
        </p:nvCxnSpPr>
        <p:spPr>
          <a:xfrm>
            <a:off x="6804248" y="1526804"/>
            <a:ext cx="233975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8028384" y="1711478"/>
            <a:ext cx="1115616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-396554" y="699542"/>
            <a:ext cx="233923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1416180" y="4587137"/>
            <a:ext cx="538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Simpósios / Seminários / Cursos Workshop / Palestras / Minicursos Treinamentos / Visitas Técnicas / Processos Seletivos / Ações Sociais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18141" y="197228"/>
            <a:ext cx="1608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" pitchFamily="34" charset="0"/>
              </a:rPr>
              <a:t>atividades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Bebas Neue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7116103" y="817517"/>
            <a:ext cx="2013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bas Neue" pitchFamily="34" charset="0"/>
              </a:rPr>
              <a:t>indicadores</a:t>
            </a:r>
            <a:endParaRPr lang="pt-BR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bas Neu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13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97"/>
    </mc:Choice>
    <mc:Fallback xmlns="">
      <p:transition spd="slow" advTm="3369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Marcella\AppData\Local\Temp\Rar$DRa0.358\O699PC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710"/>
            <a:ext cx="7715250" cy="522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0"/>
            <a:ext cx="6804248" cy="5143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GT Crea Júnior/Jovem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9" t="18434" r="15119" b="9140"/>
          <a:stretch/>
        </p:blipFill>
        <p:spPr bwMode="auto">
          <a:xfrm>
            <a:off x="1807085" y="704653"/>
            <a:ext cx="2980939" cy="372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6804248" y="-1"/>
            <a:ext cx="2339752" cy="5143501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Picture 3" descr="C:\Users\Marcella\Desktop\logo crea jr nacion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65103"/>
            <a:ext cx="1308677" cy="5177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ector reto 14"/>
          <p:cNvCxnSpPr/>
          <p:nvPr/>
        </p:nvCxnSpPr>
        <p:spPr>
          <a:xfrm>
            <a:off x="6804248" y="1526804"/>
            <a:ext cx="233975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8028384" y="1711478"/>
            <a:ext cx="1115616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-396554" y="699542"/>
            <a:ext cx="2808314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107124" y="186211"/>
            <a:ext cx="2066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" pitchFamily="34" charset="0"/>
              </a:rPr>
              <a:t>Mídias sociais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Bebas Neue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756887" y="4564028"/>
            <a:ext cx="50473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Curtidas nas páginas do </a:t>
            </a:r>
            <a:r>
              <a:rPr lang="pt-BR" sz="1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facebook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/ Alcance de </a:t>
            </a:r>
          </a:p>
          <a:p>
            <a:pPr algn="r"/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usuários no </a:t>
            </a:r>
            <a:r>
              <a:rPr lang="pt-BR" sz="1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facebook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 / Seguidores no </a:t>
            </a:r>
            <a:r>
              <a:rPr lang="pt-BR" sz="1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Instagram</a:t>
            </a:r>
            <a:endParaRPr lang="pt-BR" sz="13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7116103" y="817517"/>
            <a:ext cx="2013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bas Neue" pitchFamily="34" charset="0"/>
              </a:rPr>
              <a:t>indicadores</a:t>
            </a:r>
            <a:endParaRPr lang="pt-BR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bas Neu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01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80"/>
    </mc:Choice>
    <mc:Fallback xmlns="">
      <p:transition spd="slow" advTm="1218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galeriadaarquitetura.com.br/Img/projeto/SF1/530/sededoconfea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3" y="-2617664"/>
            <a:ext cx="11641745" cy="776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tângulo 31"/>
          <p:cNvSpPr/>
          <p:nvPr/>
        </p:nvSpPr>
        <p:spPr>
          <a:xfrm>
            <a:off x="0" y="-253887"/>
            <a:ext cx="2339752" cy="5561941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339752" y="-253887"/>
            <a:ext cx="6804248" cy="5397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GT Crea Júnior/Jovem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84349" y="832908"/>
            <a:ext cx="1625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bas Neue" pitchFamily="34" charset="0"/>
              </a:rPr>
              <a:t>HISTÓRICO</a:t>
            </a:r>
            <a:endParaRPr lang="pt-BR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bas Neue" pitchFamily="34" charset="0"/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2687754" y="206971"/>
            <a:ext cx="1224136" cy="456531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bg1"/>
                </a:solidFill>
                <a:latin typeface="Bebas Neue" pitchFamily="34" charset="0"/>
              </a:rPr>
              <a:t>2010</a:t>
            </a:r>
            <a:endParaRPr lang="pt-BR" dirty="0">
              <a:solidFill>
                <a:schemeClr val="bg1"/>
              </a:solidFill>
              <a:latin typeface="Bebas Neue" pitchFamily="34" charset="0"/>
            </a:endParaRPr>
          </a:p>
        </p:txBody>
      </p:sp>
      <p:pic>
        <p:nvPicPr>
          <p:cNvPr id="19" name="Picture 3" descr="C:\Users\Marcella\Desktop\logo crea jr nacio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397" y="4532052"/>
            <a:ext cx="1308677" cy="5177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ângulo de cantos arredondados 19"/>
          <p:cNvSpPr/>
          <p:nvPr/>
        </p:nvSpPr>
        <p:spPr>
          <a:xfrm>
            <a:off x="2703454" y="793052"/>
            <a:ext cx="1224136" cy="456531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bg1"/>
                </a:solidFill>
                <a:latin typeface="Bebas Neue" pitchFamily="34" charset="0"/>
              </a:rPr>
              <a:t>2011</a:t>
            </a:r>
            <a:endParaRPr lang="pt-BR" dirty="0">
              <a:solidFill>
                <a:schemeClr val="bg1"/>
              </a:solidFill>
              <a:latin typeface="Bebas Neue" pitchFamily="34" charset="0"/>
            </a:endParaRP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2697788" y="1373862"/>
            <a:ext cx="1224136" cy="456531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bg1"/>
                </a:solidFill>
                <a:latin typeface="Bebas Neue" pitchFamily="34" charset="0"/>
              </a:rPr>
              <a:t>2014</a:t>
            </a:r>
            <a:endParaRPr lang="pt-BR" dirty="0">
              <a:solidFill>
                <a:schemeClr val="bg1"/>
              </a:solidFill>
              <a:latin typeface="Bebas Neue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069082" y="270173"/>
            <a:ext cx="2417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GT Crea Júnior/Jovem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4051168" y="1373862"/>
            <a:ext cx="4943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Decisão PL-0289/2014: Institui o Grupo de Trabalho Novos Profissionais 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2473761" y="4816217"/>
            <a:ext cx="18213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>
                <a:latin typeface="Century Gothic" panose="020B0502020202020204" pitchFamily="34" charset="0"/>
              </a:rPr>
              <a:t>Fonte: www.confea.org.br</a:t>
            </a:r>
            <a:endParaRPr lang="pt-BR" sz="1000" b="1" dirty="0">
              <a:latin typeface="Century Gothic" panose="020B0502020202020204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069082" y="859994"/>
            <a:ext cx="4899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GPP: Crea Júnior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4051169" y="1921772"/>
            <a:ext cx="4943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Decisão Nº: PL-2207/2014: Aprova a instituição da Comissão Temática dos Novos Engenheiros </a:t>
            </a:r>
          </a:p>
        </p:txBody>
      </p:sp>
      <p:cxnSp>
        <p:nvCxnSpPr>
          <p:cNvPr id="33" name="Conector reto 32"/>
          <p:cNvCxnSpPr/>
          <p:nvPr/>
        </p:nvCxnSpPr>
        <p:spPr>
          <a:xfrm>
            <a:off x="0" y="1479239"/>
            <a:ext cx="233975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>
            <a:off x="0" y="1663913"/>
            <a:ext cx="1115616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tângulo de cantos arredondados 22"/>
          <p:cNvSpPr/>
          <p:nvPr/>
        </p:nvSpPr>
        <p:spPr>
          <a:xfrm>
            <a:off x="2687754" y="2597926"/>
            <a:ext cx="1224136" cy="456531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bg1"/>
                </a:solidFill>
                <a:latin typeface="Bebas Neue" pitchFamily="34" charset="0"/>
              </a:rPr>
              <a:t>2016</a:t>
            </a:r>
            <a:endParaRPr lang="pt-BR" dirty="0">
              <a:solidFill>
                <a:schemeClr val="bg1"/>
              </a:solidFill>
              <a:latin typeface="Bebas Neue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4050881" y="2541609"/>
            <a:ext cx="4943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Decisão Nº: PL-0726/2016: Aprova o relatório final da Comissão Temática Novos Engenheiros e dá outras providências </a:t>
            </a:r>
          </a:p>
        </p:txBody>
      </p:sp>
      <p:sp>
        <p:nvSpPr>
          <p:cNvPr id="28" name="Retângulo de cantos arredondados 27"/>
          <p:cNvSpPr/>
          <p:nvPr/>
        </p:nvSpPr>
        <p:spPr>
          <a:xfrm>
            <a:off x="2704823" y="3423507"/>
            <a:ext cx="1224136" cy="456531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bg1"/>
                </a:solidFill>
                <a:latin typeface="Bebas Neue" pitchFamily="34" charset="0"/>
              </a:rPr>
              <a:t>2017</a:t>
            </a:r>
            <a:endParaRPr lang="pt-BR" dirty="0">
              <a:solidFill>
                <a:schemeClr val="bg1"/>
              </a:solidFill>
              <a:latin typeface="Bebas Neue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4050881" y="3369172"/>
            <a:ext cx="4513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Deliberação: 019/2017-CAIS: Arquivamento: Proposta de Decisão Normativa que institui o Crea Júnior no âmbito do Sistema </a:t>
            </a:r>
            <a:r>
              <a:rPr lang="pt-BR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Confea</a:t>
            </a: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/Crea e dá outras providências</a:t>
            </a:r>
          </a:p>
        </p:txBody>
      </p:sp>
    </p:spTree>
    <p:extLst>
      <p:ext uri="{BB962C8B-B14F-4D97-AF65-F5344CB8AC3E}">
        <p14:creationId xmlns:p14="http://schemas.microsoft.com/office/powerpoint/2010/main" val="267874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883"/>
    </mc:Choice>
    <mc:Fallback xmlns="">
      <p:transition spd="slow" advTm="9388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Marcella\Desktop\Superintendência\Eventos\ENAC\IMG_04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4416" y="-956642"/>
            <a:ext cx="11360525" cy="663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-1" y="1"/>
            <a:ext cx="9144001" cy="5143500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72271" y="208093"/>
            <a:ext cx="274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bas Neue" pitchFamily="34" charset="0"/>
              </a:rPr>
              <a:t>regulamentação</a:t>
            </a:r>
            <a:endParaRPr lang="pt-BR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bas Neue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-12078" y="854424"/>
            <a:ext cx="233975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-12078" y="1039098"/>
            <a:ext cx="1115616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-180528" y="1419623"/>
            <a:ext cx="9577063" cy="2952328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6" name="Picture 2" descr="C:\Users\Marcella\Desktop\Brasil Núcle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198" y="4586179"/>
            <a:ext cx="1236050" cy="5250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15515" y="1618514"/>
            <a:ext cx="87129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Instituir o programa Crea Júnior no âmbito dos </a:t>
            </a:r>
            <a:r>
              <a:rPr lang="pt-BR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Creas</a:t>
            </a:r>
            <a:r>
              <a:rPr lang="pt-BR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, composto por estudantes das áreas abrangidas pelo Sistema </a:t>
            </a:r>
            <a:r>
              <a:rPr lang="pt-BR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Confea</a:t>
            </a:r>
            <a:r>
              <a:rPr lang="pt-BR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/Crea, com objetivo de disseminar a legislação e o Código de Ética profissional, bem como conscientizar sobre a importância do exercício legal das profissões, através do aperfeiçoamento do exercício das atividades profissionais, aproximando Instituições de Ensino e Entidades de Classe do Sistema, diminuindo a evasão profissional por meio de ações que ampliarão as relações com a sociedade.</a:t>
            </a:r>
          </a:p>
        </p:txBody>
      </p:sp>
    </p:spTree>
    <p:extLst>
      <p:ext uri="{BB962C8B-B14F-4D97-AF65-F5344CB8AC3E}">
        <p14:creationId xmlns:p14="http://schemas.microsoft.com/office/powerpoint/2010/main" val="79024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434"/>
    </mc:Choice>
    <mc:Fallback xmlns="">
      <p:transition spd="slow" advTm="7743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34497"/>
            <a:ext cx="6858000" cy="51435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-253887"/>
            <a:ext cx="5796136" cy="5561941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796136" y="0"/>
            <a:ext cx="334786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GT Crea Júnior/Jovem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188787" y="3075806"/>
            <a:ext cx="25625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" pitchFamily="34" charset="0"/>
              </a:rPr>
              <a:t>13º FÓRUM JOVEM</a:t>
            </a:r>
          </a:p>
          <a:p>
            <a:pPr marL="0" lvl="1" algn="ctr"/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" pitchFamily="34" charset="0"/>
              </a:rPr>
              <a:t>Reuniões</a:t>
            </a:r>
          </a:p>
          <a:p>
            <a:pPr marL="0" lvl="1" algn="ctr"/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" pitchFamily="34" charset="0"/>
              </a:rPr>
              <a:t>Estande</a:t>
            </a:r>
          </a:p>
          <a:p>
            <a:pPr marL="0" lvl="1" algn="ctr"/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" pitchFamily="34" charset="0"/>
              </a:rPr>
              <a:t>13 Estados  </a:t>
            </a:r>
          </a:p>
        </p:txBody>
      </p:sp>
      <p:cxnSp>
        <p:nvCxnSpPr>
          <p:cNvPr id="16" name="Conector reto 15"/>
          <p:cNvCxnSpPr/>
          <p:nvPr/>
        </p:nvCxnSpPr>
        <p:spPr>
          <a:xfrm flipV="1">
            <a:off x="7236296" y="1108508"/>
            <a:ext cx="1913178" cy="23082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8033858" y="1293182"/>
            <a:ext cx="1115616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7189853" y="406388"/>
            <a:ext cx="2347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bas Neue" pitchFamily="34" charset="0"/>
              </a:rPr>
              <a:t>75ª SOEA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bas Neue" pitchFamily="34" charset="0"/>
            </a:endParaRPr>
          </a:p>
        </p:txBody>
      </p:sp>
      <p:pic>
        <p:nvPicPr>
          <p:cNvPr id="1026" name="Picture 2" descr="http://www.crea-se.org.br/wp-content/uploads/2018/04/logomarca-75-SOEA-0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118" y="1740079"/>
            <a:ext cx="1919873" cy="88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91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210"/>
    </mc:Choice>
    <mc:Fallback xmlns="">
      <p:transition spd="slow" advTm="7121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680" y="-136941"/>
            <a:ext cx="10915299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tângulo 18"/>
          <p:cNvSpPr/>
          <p:nvPr/>
        </p:nvSpPr>
        <p:spPr>
          <a:xfrm>
            <a:off x="-1" y="0"/>
            <a:ext cx="9149475" cy="5308054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2557144" y="3995853"/>
            <a:ext cx="4035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pt-BR" sz="4000" dirty="0">
                <a:solidFill>
                  <a:schemeClr val="bg1"/>
                </a:solidFill>
                <a:latin typeface="Bebas Neue" pitchFamily="34" charset="0"/>
              </a:rPr>
              <a:t>Santa </a:t>
            </a:r>
            <a:r>
              <a:rPr lang="pt-BR" sz="4000" dirty="0" err="1">
                <a:solidFill>
                  <a:schemeClr val="bg1"/>
                </a:solidFill>
                <a:latin typeface="Bebas Neue" pitchFamily="34" charset="0"/>
              </a:rPr>
              <a:t>rita</a:t>
            </a:r>
            <a:r>
              <a:rPr lang="pt-BR" sz="4000" dirty="0">
                <a:solidFill>
                  <a:schemeClr val="bg1"/>
                </a:solidFill>
                <a:latin typeface="Bebas Neue" pitchFamily="34" charset="0"/>
              </a:rPr>
              <a:t> do </a:t>
            </a:r>
            <a:r>
              <a:rPr lang="pt-BR" sz="4000" dirty="0" err="1">
                <a:solidFill>
                  <a:schemeClr val="bg1"/>
                </a:solidFill>
                <a:latin typeface="Bebas Neue" pitchFamily="34" charset="0"/>
              </a:rPr>
              <a:t>sapucaí</a:t>
            </a:r>
            <a:endParaRPr lang="pt-BR" sz="4000" dirty="0">
              <a:solidFill>
                <a:schemeClr val="bg1"/>
              </a:solidFill>
              <a:latin typeface="Bebas Neue" pitchFamily="34" charset="0"/>
            </a:endParaRPr>
          </a:p>
        </p:txBody>
      </p:sp>
      <p:pic>
        <p:nvPicPr>
          <p:cNvPr id="22530" name="Picture 2" descr="C:\Users\Marcella\Desktop\dsd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0"/>
          <a:stretch/>
        </p:blipFill>
        <p:spPr bwMode="auto">
          <a:xfrm>
            <a:off x="6588224" y="1023495"/>
            <a:ext cx="2063321" cy="17042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Marcella\Desktop\dsds.pn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155"/>
          <a:stretch/>
        </p:blipFill>
        <p:spPr bwMode="auto">
          <a:xfrm>
            <a:off x="3131840" y="339491"/>
            <a:ext cx="5767200" cy="5149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3322591" y="3498744"/>
            <a:ext cx="2504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pt-BR" sz="2800" dirty="0">
                <a:solidFill>
                  <a:schemeClr val="bg1"/>
                </a:solidFill>
                <a:latin typeface="Bebas Neue" pitchFamily="34" charset="0"/>
              </a:rPr>
              <a:t>2 e 3 de novembro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372271" y="1779662"/>
            <a:ext cx="33356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rulen Rg" panose="020B0605020200080104" pitchFamily="34" charset="0"/>
              </a:rPr>
              <a:t>Em 2018</a:t>
            </a:r>
          </a:p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rulen Rg" panose="020B0605020200080104" pitchFamily="34" charset="0"/>
              </a:rPr>
              <a:t>Onde juntos,</a:t>
            </a:r>
          </a:p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rulen Rg" panose="020B0605020200080104" pitchFamily="34" charset="0"/>
              </a:rPr>
              <a:t>Faremos </a:t>
            </a:r>
          </a:p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rulen Rg" panose="020B0605020200080104" pitchFamily="34" charset="0"/>
              </a:rPr>
              <a:t>história</a:t>
            </a:r>
            <a:endParaRPr lang="pt-B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irulen Rg" panose="020B06050202000801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72271" y="208093"/>
            <a:ext cx="10801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bas Neue" pitchFamily="34" charset="0"/>
              </a:rPr>
              <a:t>enac</a:t>
            </a:r>
            <a:endParaRPr lang="pt-BR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bas Neue" pitchFamily="34" charset="0"/>
            </a:endParaRPr>
          </a:p>
        </p:txBody>
      </p:sp>
      <p:cxnSp>
        <p:nvCxnSpPr>
          <p:cNvPr id="24" name="Conector reto 23"/>
          <p:cNvCxnSpPr/>
          <p:nvPr/>
        </p:nvCxnSpPr>
        <p:spPr>
          <a:xfrm>
            <a:off x="-12078" y="854424"/>
            <a:ext cx="1847774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-12078" y="1039098"/>
            <a:ext cx="1055686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3584122" y="4523677"/>
            <a:ext cx="1981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pt-BR" sz="3200" dirty="0">
                <a:solidFill>
                  <a:schemeClr val="bg1"/>
                </a:solidFill>
                <a:latin typeface="Bebas Neue" pitchFamily="34" charset="0"/>
              </a:rPr>
              <a:t>Minas gerais</a:t>
            </a:r>
          </a:p>
        </p:txBody>
      </p:sp>
    </p:spTree>
    <p:extLst>
      <p:ext uri="{BB962C8B-B14F-4D97-AF65-F5344CB8AC3E}">
        <p14:creationId xmlns:p14="http://schemas.microsoft.com/office/powerpoint/2010/main" val="238375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533"/>
    </mc:Choice>
    <mc:Fallback xmlns="">
      <p:transition spd="slow" advTm="46533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 imagem pode conter: 1 pessoa, sorrindo, tex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64574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-9261" y="0"/>
            <a:ext cx="9261781" cy="5143500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766478" y="278743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coffee+tea demo" panose="02000603000000000000" pitchFamily="2" charset="0"/>
                <a:ea typeface="coffee+tea demo" panose="02000603000000000000" pitchFamily="2" charset="0"/>
                <a:cs typeface="Aharoni" panose="02010803020104030203" pitchFamily="2" charset="-79"/>
              </a:rPr>
              <a:t>QUER UM CONSELHO?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latin typeface="coffee+tea demo" panose="02000603000000000000" pitchFamily="2" charset="0"/>
                <a:ea typeface="coffee+tea demo" panose="02000603000000000000" pitchFamily="2" charset="0"/>
                <a:cs typeface="Aharoni" panose="02010803020104030203" pitchFamily="2" charset="-79"/>
              </a:rPr>
              <a:t>VEM SER CREA JR!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718196" y="1601758"/>
            <a:ext cx="40334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Thainá</a:t>
            </a:r>
            <a:r>
              <a:rPr lang="pt-BR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pt-BR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Prando</a:t>
            </a:r>
            <a:r>
              <a:rPr lang="pt-BR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Basto</a:t>
            </a:r>
          </a:p>
          <a:p>
            <a:pPr algn="ctr"/>
            <a:r>
              <a:rPr lang="pt-BR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Coordenadora Nacional do Crea Júnior</a:t>
            </a:r>
          </a:p>
          <a:p>
            <a:pPr algn="ctr"/>
            <a:r>
              <a:rPr lang="pt-BR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Presidente do Crea Jr-MG</a:t>
            </a:r>
          </a:p>
          <a:p>
            <a:pPr algn="ctr"/>
            <a:r>
              <a:rPr lang="pt-BR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nacional.creajr@gmail.com</a:t>
            </a:r>
          </a:p>
          <a:p>
            <a:pPr algn="ctr"/>
            <a:r>
              <a:rPr lang="pt-BR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(31) 99595-7579</a:t>
            </a:r>
          </a:p>
        </p:txBody>
      </p:sp>
      <p:pic>
        <p:nvPicPr>
          <p:cNvPr id="1028" name="Picture 4" descr="C:\Users\Marcella\Desktop\confe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08" y="4161635"/>
            <a:ext cx="2876583" cy="949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arcella\Desktop\crea 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635" y="4155715"/>
            <a:ext cx="2248073" cy="9688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arcella\Desktop\mutua só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348" y="4179342"/>
            <a:ext cx="2664296" cy="8378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2771800" y="3230591"/>
            <a:ext cx="4294884" cy="906224"/>
            <a:chOff x="2414210" y="3162501"/>
            <a:chExt cx="4294884" cy="906224"/>
          </a:xfrm>
        </p:grpSpPr>
        <p:pic>
          <p:nvPicPr>
            <p:cNvPr id="8" name="Picture 2" descr="C:\Users\Marcella\Desktop\Brasil Núcleo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4210" y="3284717"/>
              <a:ext cx="1656161" cy="70350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CaixaDeTexto 15"/>
            <p:cNvSpPr txBox="1"/>
            <p:nvPr/>
          </p:nvSpPr>
          <p:spPr>
            <a:xfrm>
              <a:off x="4574481" y="3272474"/>
              <a:ext cx="21346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@</a:t>
              </a:r>
              <a:r>
                <a:rPr lang="pt-BR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creajrnacional</a:t>
              </a:r>
              <a:endParaRPr lang="pt-BR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4564433" y="3699393"/>
              <a:ext cx="21346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@</a:t>
              </a:r>
              <a:r>
                <a:rPr lang="pt-BR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creajr_nacional</a:t>
              </a:r>
              <a:endParaRPr lang="pt-BR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031" name="Picture 7" descr="C:\Users\Marcella\Desktop\Sem título-3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7" t="6614" r="52984" b="16624"/>
            <a:stretch/>
          </p:blipFill>
          <p:spPr bwMode="auto">
            <a:xfrm>
              <a:off x="4212804" y="3162501"/>
              <a:ext cx="483973" cy="50919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7" descr="C:\Users\Marcella\Desktop\Sem título-3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17814" r="9820" b="18219"/>
            <a:stretch/>
          </p:blipFill>
          <p:spPr bwMode="auto">
            <a:xfrm>
              <a:off x="4230561" y="3678914"/>
              <a:ext cx="436211" cy="3817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Conector reto 2"/>
            <p:cNvCxnSpPr/>
            <p:nvPr/>
          </p:nvCxnSpPr>
          <p:spPr>
            <a:xfrm>
              <a:off x="4153304" y="3252406"/>
              <a:ext cx="0" cy="76595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476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40"/>
    </mc:Choice>
    <mc:Fallback xmlns="">
      <p:transition spd="slow" advTm="2214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Marcella\Desktop\Apresentação Nacional\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726" y="310512"/>
            <a:ext cx="3143330" cy="314630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077335" y="3592455"/>
            <a:ext cx="3242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itchFamily="34" charset="0"/>
              </a:rPr>
              <a:t>Thainá</a:t>
            </a:r>
            <a:r>
              <a:rPr lang="pt-BR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itchFamily="34" charset="0"/>
              </a:rPr>
              <a:t> Prando Basto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454278" y="4115675"/>
            <a:ext cx="4488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Coordenadora Nacional Crea Júnior</a:t>
            </a:r>
          </a:p>
          <a:p>
            <a:pPr algn="ct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Presidente do Crea Jr-MG</a:t>
            </a:r>
          </a:p>
        </p:txBody>
      </p:sp>
      <p:pic>
        <p:nvPicPr>
          <p:cNvPr id="12" name="Picture 3" descr="C:\Users\Marcella\Desktop\logo crea jr nacio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397" y="4532052"/>
            <a:ext cx="1308677" cy="5177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0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91"/>
    </mc:Choice>
    <mc:Fallback xmlns="">
      <p:transition spd="slow" advTm="2079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Marcella\Desktop\Apresentação Nacional\ds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452" y="-11017"/>
            <a:ext cx="9255695" cy="52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Conector reto 33"/>
          <p:cNvCxnSpPr/>
          <p:nvPr/>
        </p:nvCxnSpPr>
        <p:spPr>
          <a:xfrm>
            <a:off x="-64452" y="1347614"/>
            <a:ext cx="330481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/>
          <p:cNvSpPr txBox="1"/>
          <p:nvPr/>
        </p:nvSpPr>
        <p:spPr>
          <a:xfrm>
            <a:off x="3978449" y="265344"/>
            <a:ext cx="475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ebas Neue" pitchFamily="34" charset="0"/>
              </a:rPr>
              <a:t>o maior programa júnior da área tecnológica do Brasil</a:t>
            </a:r>
          </a:p>
        </p:txBody>
      </p:sp>
      <p:sp>
        <p:nvSpPr>
          <p:cNvPr id="2" name="Fluxograma: Processo 1"/>
          <p:cNvSpPr/>
          <p:nvPr/>
        </p:nvSpPr>
        <p:spPr>
          <a:xfrm>
            <a:off x="3888954" y="195486"/>
            <a:ext cx="4931518" cy="1195026"/>
          </a:xfrm>
          <a:prstGeom prst="flowChartProcess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reto 9"/>
          <p:cNvCxnSpPr/>
          <p:nvPr/>
        </p:nvCxnSpPr>
        <p:spPr>
          <a:xfrm>
            <a:off x="5498190" y="1618762"/>
            <a:ext cx="3693053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6778698" y="1754035"/>
            <a:ext cx="2412545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C:\Users\Marcella\Desktop\Brasil Núcle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26" y="369811"/>
            <a:ext cx="2225456" cy="9178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12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36"/>
    </mc:Choice>
    <mc:Fallback xmlns="">
      <p:transition spd="slow" advTm="3393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ª Reunião Ordinária do Colégio de Presidentes - Vídeo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08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9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80"/>
    </mc:Choice>
    <mc:Fallback xmlns="">
      <p:transition spd="slow" advTm="2398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919" objId="4"/>
        <p14:stopEvt time="23086" objId="4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Marcella\Desktop\Apresentação Nacional\stairs-1229149_960_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8650"/>
            <a:ext cx="9144000" cy="685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2" name="Grupo 21"/>
          <p:cNvGrpSpPr/>
          <p:nvPr/>
        </p:nvGrpSpPr>
        <p:grpSpPr>
          <a:xfrm>
            <a:off x="1763688" y="204711"/>
            <a:ext cx="5632038" cy="4979192"/>
            <a:chOff x="3303015" y="462346"/>
            <a:chExt cx="5595408" cy="4485668"/>
          </a:xfrm>
        </p:grpSpPr>
        <p:pic>
          <p:nvPicPr>
            <p:cNvPr id="8194" name="Picture 2" descr="C:\Users\Marcella\Desktop\Apresentação Nacional\fdsdf.pn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3015" y="462346"/>
              <a:ext cx="5595408" cy="4485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upo 6"/>
            <p:cNvGrpSpPr/>
            <p:nvPr/>
          </p:nvGrpSpPr>
          <p:grpSpPr>
            <a:xfrm>
              <a:off x="3690554" y="885468"/>
              <a:ext cx="4928418" cy="3767553"/>
              <a:chOff x="3690554" y="885468"/>
              <a:chExt cx="4928418" cy="3767553"/>
            </a:xfrm>
          </p:grpSpPr>
          <p:sp>
            <p:nvSpPr>
              <p:cNvPr id="4" name="CaixaDeTexto 3"/>
              <p:cNvSpPr txBox="1"/>
              <p:nvPr/>
            </p:nvSpPr>
            <p:spPr>
              <a:xfrm>
                <a:off x="5641635" y="4283689"/>
                <a:ext cx="9490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>
                    <a:solidFill>
                      <a:schemeClr val="bg1"/>
                    </a:solidFill>
                    <a:latin typeface="Bebas Neue" pitchFamily="34" charset="0"/>
                  </a:rPr>
                  <a:t>SOCIEDADE</a:t>
                </a:r>
              </a:p>
            </p:txBody>
          </p:sp>
          <p:sp>
            <p:nvSpPr>
              <p:cNvPr id="8" name="CaixaDeTexto 7"/>
              <p:cNvSpPr txBox="1"/>
              <p:nvPr/>
            </p:nvSpPr>
            <p:spPr>
              <a:xfrm>
                <a:off x="3690554" y="2274012"/>
                <a:ext cx="86087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  <a:latin typeface="Bebas Neue" pitchFamily="34" charset="0"/>
                  </a:rPr>
                  <a:t>ENTIDADE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  <a:latin typeface="Bebas Neue" pitchFamily="34" charset="0"/>
                  </a:rPr>
                  <a:t>DE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  <a:latin typeface="Bebas Neue" pitchFamily="34" charset="0"/>
                  </a:rPr>
                  <a:t>CLASSE</a:t>
                </a:r>
              </a:p>
            </p:txBody>
          </p:sp>
          <p:sp>
            <p:nvSpPr>
              <p:cNvPr id="9" name="CaixaDeTexto 8"/>
              <p:cNvSpPr txBox="1"/>
              <p:nvPr/>
            </p:nvSpPr>
            <p:spPr>
              <a:xfrm>
                <a:off x="7681086" y="2334750"/>
                <a:ext cx="937886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600" dirty="0">
                    <a:solidFill>
                      <a:schemeClr val="bg1"/>
                    </a:solidFill>
                    <a:latin typeface="Bebas Neue" pitchFamily="34" charset="0"/>
                  </a:rPr>
                  <a:t>INSTITUIÇÃO</a:t>
                </a:r>
              </a:p>
              <a:p>
                <a:pPr algn="ctr"/>
                <a:r>
                  <a:rPr lang="pt-BR" sz="1700" dirty="0">
                    <a:solidFill>
                      <a:schemeClr val="bg1"/>
                    </a:solidFill>
                    <a:latin typeface="Bebas Neue" pitchFamily="34" charset="0"/>
                  </a:rPr>
                  <a:t>DE </a:t>
                </a:r>
              </a:p>
              <a:p>
                <a:pPr algn="ctr"/>
                <a:r>
                  <a:rPr lang="pt-BR" sz="1700" dirty="0">
                    <a:solidFill>
                      <a:schemeClr val="bg1"/>
                    </a:solidFill>
                    <a:latin typeface="Bebas Neue" pitchFamily="34" charset="0"/>
                  </a:rPr>
                  <a:t>ENSINO</a:t>
                </a:r>
              </a:p>
            </p:txBody>
          </p:sp>
          <p:sp>
            <p:nvSpPr>
              <p:cNvPr id="10" name="CaixaDeTexto 9"/>
              <p:cNvSpPr txBox="1"/>
              <p:nvPr/>
            </p:nvSpPr>
            <p:spPr>
              <a:xfrm>
                <a:off x="5333910" y="885468"/>
                <a:ext cx="1793560" cy="332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>
                    <a:solidFill>
                      <a:schemeClr val="bg1"/>
                    </a:solidFill>
                    <a:latin typeface="Bebas Neue" pitchFamily="34" charset="0"/>
                  </a:rPr>
                  <a:t>SISTEMA CONFEA/</a:t>
                </a:r>
                <a:r>
                  <a:rPr lang="pt-BR" dirty="0" err="1">
                    <a:solidFill>
                      <a:schemeClr val="bg1"/>
                    </a:solidFill>
                    <a:latin typeface="Bebas Neue" pitchFamily="34" charset="0"/>
                  </a:rPr>
                  <a:t>CREa</a:t>
                </a:r>
                <a:endParaRPr lang="pt-BR" dirty="0">
                  <a:solidFill>
                    <a:schemeClr val="bg1"/>
                  </a:solidFill>
                  <a:latin typeface="Bebas Neue" pitchFamily="34" charset="0"/>
                </a:endParaRPr>
              </a:p>
            </p:txBody>
          </p:sp>
          <p:pic>
            <p:nvPicPr>
              <p:cNvPr id="20" name="Picture 2" descr="C:\Users\Marcella\Desktop\Brasil Núcleo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4080" y="2399730"/>
                <a:ext cx="1344151" cy="554363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3" name="CaixaDeTexto 32"/>
          <p:cNvSpPr txBox="1"/>
          <p:nvPr/>
        </p:nvSpPr>
        <p:spPr>
          <a:xfrm>
            <a:off x="118141" y="175194"/>
            <a:ext cx="2124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bas Neue" pitchFamily="34" charset="0"/>
              </a:rPr>
              <a:t>justificativa</a:t>
            </a:r>
            <a:endParaRPr lang="pt-BR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bas Neue" pitchFamily="34" charset="0"/>
            </a:endParaRPr>
          </a:p>
        </p:txBody>
      </p:sp>
      <p:cxnSp>
        <p:nvCxnSpPr>
          <p:cNvPr id="34" name="Conector reto 33"/>
          <p:cNvCxnSpPr/>
          <p:nvPr/>
        </p:nvCxnSpPr>
        <p:spPr>
          <a:xfrm>
            <a:off x="-396554" y="699542"/>
            <a:ext cx="2736305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>
            <a:off x="-470703" y="884216"/>
            <a:ext cx="1586318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31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429"/>
    </mc:Choice>
    <mc:Fallback xmlns="">
      <p:transition spd="slow" advTm="13042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Marcella\AppData\Local\Temp\Rar$DRa0.358\O699PC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710"/>
            <a:ext cx="7715250" cy="522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0"/>
            <a:ext cx="6804248" cy="5143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GT Crea Júnior/Jovem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6804248" y="-1"/>
            <a:ext cx="2339752" cy="5143501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7116103" y="817517"/>
            <a:ext cx="2013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bas Neue" pitchFamily="34" charset="0"/>
              </a:rPr>
              <a:t>indicadores</a:t>
            </a:r>
            <a:endParaRPr lang="pt-BR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bas Neue" pitchFamily="34" charset="0"/>
            </a:endParaRPr>
          </a:p>
        </p:txBody>
      </p:sp>
      <p:pic>
        <p:nvPicPr>
          <p:cNvPr id="19" name="Picture 3" descr="C:\Users\Marcella\Desktop\logo crea jr nacio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65103"/>
            <a:ext cx="1308677" cy="5177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ector reto 14"/>
          <p:cNvCxnSpPr/>
          <p:nvPr/>
        </p:nvCxnSpPr>
        <p:spPr>
          <a:xfrm>
            <a:off x="6804248" y="1526804"/>
            <a:ext cx="233975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8028384" y="1711478"/>
            <a:ext cx="1115616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AutoShape 6" descr="blob:https://web.whatsapp.com/c9787634-2f27-4a5e-8b0d-23483de2e646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8" descr="blob:https://web.whatsapp.com/c9787634-2f27-4a5e-8b0d-23483de2e646"/>
          <p:cNvSpPr>
            <a:spLocks noChangeAspect="1" noChangeArrowheads="1"/>
          </p:cNvSpPr>
          <p:nvPr/>
        </p:nvSpPr>
        <p:spPr bwMode="auto">
          <a:xfrm>
            <a:off x="307975" y="158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10" descr="blob:https://web.whatsapp.com/c9787634-2f27-4a5e-8b0d-23483de2e646"/>
          <p:cNvSpPr>
            <a:spLocks noChangeAspect="1" noChangeArrowheads="1"/>
          </p:cNvSpPr>
          <p:nvPr/>
        </p:nvSpPr>
        <p:spPr bwMode="auto">
          <a:xfrm>
            <a:off x="460375" y="1682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227" name="Picture 11" descr="C:\Users\Marcella\Desktop\c9787634-2f27-4a5e-8b0d-23483de2e64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387" y="834794"/>
            <a:ext cx="3514397" cy="36102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Conector reto 25"/>
          <p:cNvCxnSpPr/>
          <p:nvPr/>
        </p:nvCxnSpPr>
        <p:spPr>
          <a:xfrm>
            <a:off x="-396554" y="699542"/>
            <a:ext cx="216024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118141" y="175194"/>
            <a:ext cx="1407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" pitchFamily="34" charset="0"/>
              </a:rPr>
              <a:t>estados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Bebas Neue" pitchFamily="34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4703747" y="3748887"/>
            <a:ext cx="1775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bas Neue" panose="020B0606020202050201" pitchFamily="34" charset="0"/>
              </a:rPr>
              <a:t>19 Estados com o programa em atividade</a:t>
            </a:r>
          </a:p>
        </p:txBody>
      </p:sp>
    </p:spTree>
    <p:extLst>
      <p:ext uri="{BB962C8B-B14F-4D97-AF65-F5344CB8AC3E}">
        <p14:creationId xmlns:p14="http://schemas.microsoft.com/office/powerpoint/2010/main" val="300338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16"/>
    </mc:Choice>
    <mc:Fallback xmlns="">
      <p:transition spd="slow" advTm="3121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Marcella\AppData\Local\Temp\Rar$DRa0.358\O699PC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710"/>
            <a:ext cx="7715250" cy="522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6804248" y="-1"/>
            <a:ext cx="2339752" cy="5143501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6804248" cy="5143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GT Crea Júnior/Jovem</a:t>
            </a:r>
          </a:p>
        </p:txBody>
      </p:sp>
      <p:pic>
        <p:nvPicPr>
          <p:cNvPr id="19" name="Picture 3" descr="C:\Users\Marcella\Desktop\logo crea jr nacio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65103"/>
            <a:ext cx="1308677" cy="5177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ector reto 14"/>
          <p:cNvCxnSpPr/>
          <p:nvPr/>
        </p:nvCxnSpPr>
        <p:spPr>
          <a:xfrm>
            <a:off x="6804248" y="1526804"/>
            <a:ext cx="233975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8028384" y="1711478"/>
            <a:ext cx="1115616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0" t="19656" r="15247" b="9158"/>
          <a:stretch/>
        </p:blipFill>
        <p:spPr bwMode="auto">
          <a:xfrm>
            <a:off x="2163297" y="910731"/>
            <a:ext cx="2935568" cy="353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ector reto 12"/>
          <p:cNvCxnSpPr/>
          <p:nvPr/>
        </p:nvCxnSpPr>
        <p:spPr>
          <a:xfrm>
            <a:off x="-396554" y="699542"/>
            <a:ext cx="216024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3419872" y="4732354"/>
            <a:ext cx="554552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Quantidade de Núcleos do Crea Júnior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118141" y="175194"/>
            <a:ext cx="1426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" pitchFamily="34" charset="0"/>
              </a:rPr>
              <a:t>núcleos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Bebas Neue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7116103" y="817517"/>
            <a:ext cx="2013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bas Neue" pitchFamily="34" charset="0"/>
              </a:rPr>
              <a:t>indicadores</a:t>
            </a:r>
            <a:endParaRPr lang="pt-BR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bas Neu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56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75"/>
    </mc:Choice>
    <mc:Fallback xmlns="">
      <p:transition spd="slow" advTm="2427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Marcella\AppData\Local\Temp\Rar$DRa0.358\O699PC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710"/>
            <a:ext cx="7715250" cy="522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0"/>
            <a:ext cx="6804248" cy="5143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GT Crea Júnior/Jovem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5" t="16587" r="14166" b="11637"/>
          <a:stretch/>
        </p:blipFill>
        <p:spPr bwMode="auto">
          <a:xfrm>
            <a:off x="2083975" y="817517"/>
            <a:ext cx="3019298" cy="355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6804248" y="-1"/>
            <a:ext cx="2339752" cy="5143501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Picture 3" descr="C:\Users\Marcella\Desktop\logo crea jr nacion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65103"/>
            <a:ext cx="1308677" cy="5177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ector reto 14"/>
          <p:cNvCxnSpPr/>
          <p:nvPr/>
        </p:nvCxnSpPr>
        <p:spPr>
          <a:xfrm>
            <a:off x="6804248" y="1526804"/>
            <a:ext cx="233975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8028384" y="1711478"/>
            <a:ext cx="1115616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-396554" y="699542"/>
            <a:ext cx="360040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1416181" y="4546256"/>
            <a:ext cx="53880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Quantidade de membros voluntários com cargos executivos </a:t>
            </a:r>
          </a:p>
          <a:p>
            <a:pPr algn="r"/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dentro do programa Crea Júnior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18141" y="197228"/>
            <a:ext cx="2914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" pitchFamily="34" charset="0"/>
              </a:rPr>
              <a:t>Membros dirigentes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Bebas Neue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7116103" y="817517"/>
            <a:ext cx="2013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bas Neue" pitchFamily="34" charset="0"/>
              </a:rPr>
              <a:t>indicadores</a:t>
            </a:r>
            <a:endParaRPr lang="pt-BR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bas Neu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79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91"/>
    </mc:Choice>
    <mc:Fallback xmlns="">
      <p:transition spd="slow" advTm="2319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Marcella\AppData\Local\Temp\Rar$DRa0.358\O699PC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710"/>
            <a:ext cx="7715250" cy="522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0"/>
            <a:ext cx="6804248" cy="5143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GT Crea Júnior/Jovem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6804248" y="-1"/>
            <a:ext cx="2339752" cy="5143501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Picture 3" descr="C:\Users\Marcella\Desktop\logo crea jr nacio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65103"/>
            <a:ext cx="1308677" cy="5177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ector reto 14"/>
          <p:cNvCxnSpPr/>
          <p:nvPr/>
        </p:nvCxnSpPr>
        <p:spPr>
          <a:xfrm>
            <a:off x="6804248" y="1526804"/>
            <a:ext cx="233975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8028384" y="1711478"/>
            <a:ext cx="1115616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-396554" y="699542"/>
            <a:ext cx="2480529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1523685" y="4746460"/>
            <a:ext cx="62267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Quantidade de pessoas cadastradas no programa Crea Júnior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18141" y="197228"/>
            <a:ext cx="1707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" pitchFamily="34" charset="0"/>
              </a:rPr>
              <a:t>associados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Bebas Neue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13" t="14147" r="14492" b="11283"/>
          <a:stretch/>
        </p:blipFill>
        <p:spPr bwMode="auto">
          <a:xfrm>
            <a:off x="1942678" y="732200"/>
            <a:ext cx="3147561" cy="390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7116103" y="817517"/>
            <a:ext cx="2013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bas Neue" pitchFamily="34" charset="0"/>
              </a:rPr>
              <a:t>indicadores</a:t>
            </a:r>
            <a:endParaRPr lang="pt-BR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bas Neu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2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28"/>
    </mc:Choice>
    <mc:Fallback xmlns="">
      <p:transition spd="slow" advTm="29328"/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1415</TotalTime>
  <Words>396</Words>
  <Application>Microsoft Office PowerPoint</Application>
  <PresentationFormat>Apresentação na tela (16:9)</PresentationFormat>
  <Paragraphs>78</Paragraphs>
  <Slides>16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4" baseType="lpstr">
      <vt:lpstr>Aharoni</vt:lpstr>
      <vt:lpstr>Arial</vt:lpstr>
      <vt:lpstr>Bebas Neue</vt:lpstr>
      <vt:lpstr>Calibri</vt:lpstr>
      <vt:lpstr>Century Gothic</vt:lpstr>
      <vt:lpstr>coffee+tea demo</vt:lpstr>
      <vt:lpstr>Pirulen Rg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Marcella</dc:creator>
  <cp:lastModifiedBy>FERNANDO HENRIQUES</cp:lastModifiedBy>
  <cp:revision>67</cp:revision>
  <dcterms:created xsi:type="dcterms:W3CDTF">2018-07-28T16:29:26Z</dcterms:created>
  <dcterms:modified xsi:type="dcterms:W3CDTF">2018-08-01T18:16:25Z</dcterms:modified>
  <cp:contentStatus/>
</cp:coreProperties>
</file>