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3"/>
  </p:notesMasterIdLst>
  <p:sldIdLst>
    <p:sldId id="333" r:id="rId2"/>
    <p:sldId id="378" r:id="rId3"/>
    <p:sldId id="334" r:id="rId4"/>
    <p:sldId id="379" r:id="rId5"/>
    <p:sldId id="381" r:id="rId6"/>
    <p:sldId id="382" r:id="rId7"/>
    <p:sldId id="380" r:id="rId8"/>
    <p:sldId id="383" r:id="rId9"/>
    <p:sldId id="384" r:id="rId10"/>
    <p:sldId id="385" r:id="rId11"/>
    <p:sldId id="33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576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0BE3-B5AA-4C30-B949-747FB407F8D7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0A91B-57E9-446C-9261-1C1F8998729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35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5CA4-0B30-487A-BD07-FA122AFB6149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8D634-F69B-424E-86E4-5336ACFB5A9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83C1-1680-4268-9E4D-0B49E481906B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5CA4-0B30-487A-BD07-FA122AFB6149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5CA4-0B30-487A-BD07-FA122AFB6149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5CA4-0B30-487A-BD07-FA122AFB6149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5CA4-0B30-487A-BD07-FA122AFB6149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5CA4-0B30-487A-BD07-FA122AFB6149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5CA4-0B30-487A-BD07-FA122AFB6149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5CA4-0B30-487A-BD07-FA122AFB6149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pt-BR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pt-BR" sz="40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0E14-988C-45AC-8F4C-BF68CDF13E70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DC930-662B-4EA7-A62A-9E02E3DBFD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pt-BR" smtClean="0"/>
              <a:pPr algn="r"/>
              <a:t>‹nº›</a:t>
            </a:fld>
            <a:endParaRPr lang="pt-B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0E14-988C-45AC-8F4C-BF68CDF13E70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DC930-662B-4EA7-A62A-9E02E3DBFD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0E14-988C-45AC-8F4C-BF68CDF13E70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DC930-662B-4EA7-A62A-9E02E3DBFD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em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0E14-988C-45AC-8F4C-BF68CDF13E70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DC930-662B-4EA7-A62A-9E02E3DBFD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0E14-988C-45AC-8F4C-BF68CDF13E70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DC930-662B-4EA7-A62A-9E02E3DBFD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0E14-988C-45AC-8F4C-BF68CDF13E70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DC930-662B-4EA7-A62A-9E02E3DBFD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/>
              <a:t>Clique para editar o estilo do título mestre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pt-BR" sz="1000">
                <a:latin typeface="+mn-lt"/>
              </a:defRPr>
            </a:lvl1pPr>
          </a:lstStyle>
          <a:p>
            <a:fld id="{6AB60E14-988C-45AC-8F4C-BF68CDF13E70}" type="datetimeFigureOut">
              <a:rPr lang="pt-BR" smtClean="0"/>
              <a:pPr/>
              <a:t>15/05/2014</a:t>
            </a:fld>
            <a:endParaRPr lang="pt-BR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pt-BR" sz="1000"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pt-BR" sz="1000">
                <a:latin typeface="+mn-lt"/>
              </a:defRPr>
            </a:lvl1pPr>
          </a:lstStyle>
          <a:p>
            <a:fld id="{69DDC930-662B-4EA7-A62A-9E02E3DBFD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defPPr>
        <a:defRPr lang="pt-BR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pt-BR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pt-BR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pt-BR" sz="2800">
          <a:latin typeface="+mn-lt"/>
        </a:defRPr>
      </a:lvl1pPr>
      <a:lvl2pPr marL="742950" indent="-285750" eaLnBrk="1" hangingPunct="1">
        <a:buChar char="–"/>
        <a:defRPr lang="pt-BR" sz="2400">
          <a:latin typeface="+mn-lt"/>
        </a:defRPr>
      </a:lvl2pPr>
      <a:lvl3pPr marL="1143000" indent="-228600" eaLnBrk="1" hangingPunct="1">
        <a:buChar char="•"/>
        <a:defRPr lang="pt-BR" sz="2400">
          <a:latin typeface="+mn-lt"/>
        </a:defRPr>
      </a:lvl3pPr>
      <a:lvl4pPr marL="1600200" indent="-228600" eaLnBrk="1" hangingPunct="1">
        <a:buChar char="–"/>
        <a:defRPr lang="pt-BR" sz="2000">
          <a:latin typeface="+mn-lt"/>
        </a:defRPr>
      </a:lvl4pPr>
      <a:lvl5pPr marL="2057400" indent="-228600" eaLnBrk="1" hangingPunct="1">
        <a:buChar char="»"/>
        <a:defRPr lang="pt-BR" sz="2000">
          <a:latin typeface="+mn-lt"/>
        </a:defRPr>
      </a:lvl5pPr>
      <a:lvl6pPr marL="2514600" indent="-228600" eaLnBrk="1" hangingPunct="1">
        <a:buChar char="•"/>
        <a:defRPr lang="pt-BR" sz="2000"/>
      </a:lvl6pPr>
      <a:lvl7pPr marL="2971800" indent="-228600" eaLnBrk="1" hangingPunct="1">
        <a:buChar char="•"/>
        <a:defRPr lang="pt-BR" sz="2000"/>
      </a:lvl7pPr>
      <a:lvl8pPr marL="3429000" indent="-228600" eaLnBrk="1" hangingPunct="1">
        <a:buChar char="•"/>
        <a:defRPr lang="pt-BR" sz="2000"/>
      </a:lvl8pPr>
      <a:lvl9pPr marL="3886200" indent="-228600" eaLnBrk="1" hangingPunct="1">
        <a:buChar char="•"/>
        <a:defRPr lang="pt-BR" sz="2000"/>
      </a:lvl9pPr>
    </p:bodyStyle>
    <p:otherStyle>
      <a:defPPr>
        <a:defRPr lang="pt-BR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00166" y="2610778"/>
            <a:ext cx="6672234" cy="1754326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Interdisciplinaridade na formação acadêmica para o exercício profissional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00166" y="4757082"/>
            <a:ext cx="7358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 b="1" dirty="0" smtClean="0"/>
              <a:t>Eng. Civil José Tadeu da Silva</a:t>
            </a:r>
            <a:endParaRPr lang="pt-BR" sz="2000" dirty="0"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36097" y="5743575"/>
            <a:ext cx="3350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dirty="0" smtClean="0"/>
              <a:t>Maio de 2014</a:t>
            </a:r>
            <a:endParaRPr lang="pt-BR" dirty="0"/>
          </a:p>
        </p:txBody>
      </p:sp>
      <p:pic>
        <p:nvPicPr>
          <p:cNvPr id="8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1510509" cy="15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2576706" cy="15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1872208" cy="152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20" y="1340768"/>
            <a:ext cx="83907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prstClr val="black"/>
                </a:solidFill>
              </a:rPr>
              <a:t>Essa nova conjuntura, marcada pela necessidade da multidisciplinaridade de conhecimentos e ações, também se estende aos órgãos públicos onde os seus profissionais da área tecnológica devem participar de programas de atualização e de reciclagem para se manterem adequadamente preparad0s para bem desempenharem as suas funções públicas.</a:t>
            </a:r>
          </a:p>
          <a:p>
            <a:pPr algn="just"/>
            <a:endParaRPr lang="pt-BR" sz="2000" dirty="0">
              <a:solidFill>
                <a:prstClr val="black"/>
              </a:solidFill>
            </a:endParaRPr>
          </a:p>
          <a:p>
            <a:pPr algn="just"/>
            <a:r>
              <a:rPr lang="pt-BR" sz="2000" dirty="0">
                <a:solidFill>
                  <a:prstClr val="black"/>
                </a:solidFill>
              </a:rPr>
              <a:t>O</a:t>
            </a:r>
            <a:r>
              <a:rPr lang="pt-BR" sz="2000" dirty="0" smtClean="0">
                <a:solidFill>
                  <a:prstClr val="black"/>
                </a:solidFill>
              </a:rPr>
              <a:t>  Projeto de Lei nº 5253/2013, que se destina, também, ao aperfeiçoamento técnico-cultural  dos profissionais da área tecnológica, de iniciativa do Sistema </a:t>
            </a:r>
            <a:r>
              <a:rPr lang="pt-BR" sz="2000" dirty="0" err="1" smtClean="0">
                <a:solidFill>
                  <a:prstClr val="black"/>
                </a:solidFill>
              </a:rPr>
              <a:t>Confea</a:t>
            </a:r>
            <a:r>
              <a:rPr lang="pt-BR" sz="2000" dirty="0" smtClean="0">
                <a:solidFill>
                  <a:prstClr val="black"/>
                </a:solidFill>
              </a:rPr>
              <a:t>/Crea/Mútua, contribui decisivamente nesse </a:t>
            </a:r>
            <a:r>
              <a:rPr lang="pt-BR" sz="2000" dirty="0">
                <a:solidFill>
                  <a:prstClr val="black"/>
                </a:solidFill>
              </a:rPr>
              <a:t>esforço de atualização e reciclagem de profissionais das áreas da Engenharia e da </a:t>
            </a:r>
            <a:r>
              <a:rPr lang="pt-BR" sz="2000" dirty="0" smtClean="0">
                <a:solidFill>
                  <a:prstClr val="black"/>
                </a:solidFill>
              </a:rPr>
              <a:t>Agronomia. </a:t>
            </a:r>
          </a:p>
        </p:txBody>
      </p:sp>
      <p:pic>
        <p:nvPicPr>
          <p:cNvPr id="7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975"/>
            <a:ext cx="908940" cy="9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1.gstatic.com/images?q=tbn:ANd9GcQkPG3Du1yHdGILcUgewDA0tfqftCqEgZsG0Agupf0DwEheE1h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31" y="4982202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4283" y="314969"/>
            <a:ext cx="3189645" cy="737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1" algn="ctr">
              <a:lnSpc>
                <a:spcPct val="11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Obrigado!</a:t>
            </a:r>
            <a:endParaRPr lang="de-D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55976" y="51611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presidente@confea.org.br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36704" cy="48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officePres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Box1" descr="1"/>
          <p:cNvSpPr/>
          <p:nvPr/>
        </p:nvSpPr>
        <p:spPr>
          <a:xfrm>
            <a:off x="4427984" y="1649760"/>
            <a:ext cx="2664296" cy="1419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Interdisciplinaridade na formação acadêmica para o exercício profissional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contecc 2014\artes\logomarca conf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975"/>
            <a:ext cx="908940" cy="9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20" y="1502782"/>
            <a:ext cx="83907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 </a:t>
            </a:r>
            <a:r>
              <a:rPr lang="pt-BR" sz="2000" dirty="0" smtClean="0"/>
              <a:t>interdisciplinaridade </a:t>
            </a:r>
            <a:r>
              <a:rPr lang="pt-BR" sz="2000" dirty="0"/>
              <a:t>é um conjunto de disciplinas a serem trabalhadas simultaneamente, sem fazer aparecer as relações que possam existir entre elas, destinando-se a um sistema de um só nível e de objetivos </a:t>
            </a:r>
            <a:r>
              <a:rPr lang="pt-BR" sz="2000" dirty="0" smtClean="0"/>
              <a:t>únicos.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 interdisciplinaridade </a:t>
            </a:r>
            <a:r>
              <a:rPr lang="pt-BR" sz="2000" dirty="0"/>
              <a:t>corresponde à estrutura tradicional de currículo nas escolas, o qual encontra-se fragmentado em várias disciplinas </a:t>
            </a:r>
            <a:r>
              <a:rPr lang="pt-BR" sz="2000" dirty="0" smtClean="0"/>
              <a:t>(Wikipédia, </a:t>
            </a:r>
            <a:r>
              <a:rPr lang="pt-BR" sz="2000" dirty="0"/>
              <a:t>2014).</a:t>
            </a:r>
          </a:p>
        </p:txBody>
      </p:sp>
      <p:pic>
        <p:nvPicPr>
          <p:cNvPr id="7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975"/>
            <a:ext cx="908940" cy="9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onytaveira.com/images/trabalho_em_equi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56" y="436510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5536" y="1268760"/>
            <a:ext cx="83907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Nas últimas décadas, tanto o desenvolvimento das </a:t>
            </a:r>
            <a:r>
              <a:rPr lang="pt-BR" sz="2000" dirty="0" smtClean="0"/>
              <a:t>ciências, da engenharia e da agronomia </a:t>
            </a:r>
            <a:r>
              <a:rPr lang="pt-BR" sz="2000" dirty="0"/>
              <a:t>quanto as transformações nos ambientes de atuação profissional trouxeram a exigência de mudanças na aprendizagem que forma o </a:t>
            </a:r>
            <a:r>
              <a:rPr lang="pt-BR" sz="2000" dirty="0" smtClean="0"/>
              <a:t>profissional.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cada vez mais necessário um processo que forme o profissional apto a lidar com o conhecimento nos diversificados e mutáveis contextos da </a:t>
            </a:r>
            <a:r>
              <a:rPr lang="pt-BR" sz="2000" dirty="0" smtClean="0"/>
              <a:t>atualidade, e inclusive sendo fundamental na tomada de decisão.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O </a:t>
            </a:r>
            <a:r>
              <a:rPr lang="pt-BR" sz="2000" dirty="0"/>
              <a:t>engenheiro deve estar apto a combinar a capacidade técnica com a reflexiva – reflexão sobre as próprias técnicas e sobre a dinâmica sociedade em que elas são utilizadas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</p:txBody>
      </p:sp>
      <p:pic>
        <p:nvPicPr>
          <p:cNvPr id="7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975"/>
            <a:ext cx="908940" cy="9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0.gstatic.com/images?q=tbn:ANd9GcTj53MXHOTO9jjAJtVP2Uw3zjIiEAg_JR8MuMP1fgAkA_og7YslKw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56" y="490837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20" y="1502782"/>
            <a:ext cx="8390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Tornam-se </a:t>
            </a:r>
            <a:r>
              <a:rPr lang="pt-BR" sz="2000" dirty="0"/>
              <a:t>atributos profissionais indispensáveis tanto a visão integrada com relação às áreas da engenharia quanto a capacidade de utilizar conhecimentos e trabalhos multidisciplinares na solução de problemas concretos, compatibilizando em distintas realidades os elementos socioeconômicos com a concepção e a implementação de soluções criativas e de tecnologias apropriadas (Faria &amp; Gazolla, 2001).</a:t>
            </a:r>
          </a:p>
        </p:txBody>
      </p:sp>
      <p:pic>
        <p:nvPicPr>
          <p:cNvPr id="7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975"/>
            <a:ext cx="908940" cy="9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atlanticaambiental.com.br/arquivos_artigos/c4a955598050534ed44b46605b92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10" y="4149080"/>
            <a:ext cx="3096344" cy="19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20" y="1502782"/>
            <a:ext cx="83907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processo da globalização está afetando e transformando profundamente as características do mundo para absorção de profissionais.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formação, a capacitação e a atualização são necessárias para </a:t>
            </a:r>
            <a:r>
              <a:rPr lang="pt-BR" sz="2000" dirty="0" smtClean="0"/>
              <a:t>que os </a:t>
            </a:r>
            <a:r>
              <a:rPr lang="pt-BR" sz="2000" dirty="0"/>
              <a:t>profissionais façam uso das modernas tecnologias da informação e da comunicação. </a:t>
            </a:r>
            <a:endParaRPr lang="pt-BR" sz="2000" dirty="0" smtClean="0"/>
          </a:p>
          <a:p>
            <a:pPr algn="just"/>
            <a:endParaRPr lang="pt-BR" sz="2000" dirty="0"/>
          </a:p>
        </p:txBody>
      </p:sp>
      <p:pic>
        <p:nvPicPr>
          <p:cNvPr id="7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975"/>
            <a:ext cx="908940" cy="9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2.bp.blogspot.com/-qcj90ENk3gw/T5BYWwA08bI/AAAAAAAAAcc/C7jhusY6__U/s1600/interdisciplinaridade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46" y="4509120"/>
            <a:ext cx="2181709" cy="19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3712" y="850642"/>
            <a:ext cx="87236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A </a:t>
            </a:r>
            <a:r>
              <a:rPr lang="pt-BR" sz="2000" dirty="0"/>
              <a:t>velocidade das transformações, em todas as áreas, exige não só um novo profissional, mas sim, uma nova postura desses profissionais, pois os mesmos deverão atuar como </a:t>
            </a:r>
            <a:r>
              <a:rPr lang="pt-BR" sz="2000" b="1" dirty="0"/>
              <a:t>agentes de mudanças </a:t>
            </a:r>
            <a:r>
              <a:rPr lang="pt-BR" sz="2000" dirty="0"/>
              <a:t>no campo do juízo de valor</a:t>
            </a:r>
            <a:r>
              <a:rPr lang="pt-BR" sz="2000" dirty="0" smtClean="0"/>
              <a:t>. </a:t>
            </a:r>
          </a:p>
          <a:p>
            <a:pPr algn="just"/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As </a:t>
            </a:r>
            <a:r>
              <a:rPr lang="pt-BR" sz="2000" b="1" dirty="0"/>
              <a:t>dez principais profissões na área tecnológica, no ano de 2025 ainda não foram criadas</a:t>
            </a:r>
            <a:r>
              <a:rPr lang="pt-BR" sz="2000" b="1" dirty="0" smtClean="0"/>
              <a:t>;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A </a:t>
            </a:r>
            <a:r>
              <a:rPr lang="pt-BR" sz="2000" b="1" dirty="0"/>
              <a:t>previsão para 2030 é que o PIB do Japão será oriundo de produtos ainda não inventados.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 smtClean="0"/>
              <a:t>	A </a:t>
            </a:r>
            <a:r>
              <a:rPr lang="pt-BR" sz="2000" dirty="0"/>
              <a:t>tecnologia moderna é o suporte do processo da globalização e sem ela não seria possível a produção em massa, a internacionalização dos processos produtivos, o incremento das pesquisas (Castro et al., s/d).</a:t>
            </a:r>
          </a:p>
        </p:txBody>
      </p:sp>
      <p:pic>
        <p:nvPicPr>
          <p:cNvPr id="7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5938"/>
            <a:ext cx="73962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D:\contecc 2014\artes\pedido-de-informac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46" y="6031946"/>
            <a:ext cx="14197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20" y="1502782"/>
            <a:ext cx="83907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É decisivo </a:t>
            </a:r>
            <a:r>
              <a:rPr lang="pt-BR" sz="2000" dirty="0"/>
              <a:t>que </a:t>
            </a:r>
            <a:r>
              <a:rPr lang="pt-BR" sz="2000" dirty="0" smtClean="0"/>
              <a:t>o </a:t>
            </a:r>
            <a:r>
              <a:rPr lang="pt-BR" sz="2000" dirty="0"/>
              <a:t>profissional seja protagonista da própria condição intelectual, sendo capaz de aprender de forma autônoma e reestruturar os conceitos que já são de domínio próprio.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Isso </a:t>
            </a:r>
            <a:r>
              <a:rPr lang="pt-BR" sz="2000" dirty="0"/>
              <a:t>ocorre justamente em função das novas informações propostas pela pesquisa científica, em constante transformação.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Como </a:t>
            </a:r>
            <a:r>
              <a:rPr lang="pt-BR" sz="2000" dirty="0"/>
              <a:t>as soluções modernas são cada vez mais multidisciplinares, é exigido desse novo profissional uma capacidade de percepção e domínio interdisciplinar. </a:t>
            </a:r>
          </a:p>
        </p:txBody>
      </p:sp>
      <p:pic>
        <p:nvPicPr>
          <p:cNvPr id="7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975"/>
            <a:ext cx="908940" cy="9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1.gstatic.com/images?q=tbn:ANd9GcQkPG3Du1yHdGILcUgewDA0tfqftCqEgZsG0Agupf0DwEheE1h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81" y="4653136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20" y="1502782"/>
            <a:ext cx="8390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Deverá agir com ética, cidadania, criatividade, empreendedorismo, visão estratégica, iniciativa e </a:t>
            </a:r>
            <a:r>
              <a:rPr lang="pt-BR" sz="2000" dirty="0" smtClean="0"/>
              <a:t>liderança“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Evitar </a:t>
            </a:r>
            <a:r>
              <a:rPr lang="pt-BR" sz="2000" dirty="0"/>
              <a:t>dano ambiental, a ocupação dos espaços urbano e rural, a mobilidade de pessoas e cargas, o uso e reciclagem de materiais, a gestão de recursos naturais e resíduos industriais, a gestão das águas e esgotos, o uso eficiente de energia e materiais e a renovação das infraestruturas dos </a:t>
            </a:r>
            <a:r>
              <a:rPr lang="pt-BR" sz="2000" dirty="0" smtClean="0"/>
              <a:t>sistemas (Tallarico, 2014).</a:t>
            </a:r>
            <a:endParaRPr lang="pt-BR" sz="2000" dirty="0"/>
          </a:p>
        </p:txBody>
      </p:sp>
      <p:pic>
        <p:nvPicPr>
          <p:cNvPr id="7" name="Picture 2" descr="D:\contecc 2014\artes\logomarca con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975"/>
            <a:ext cx="908940" cy="9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encrypted-tbn0.gstatic.com/images?q=tbn:ANd9GcQhg72C45dAp-z9Tw6fzq5JU70Mh-ANsWSy6ruvke02H8UgHRX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243" name="Picture 3" descr="D:\contecc 2014\artes\imagens bruta\ve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88" y="4221088"/>
            <a:ext cx="4216779" cy="22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BackgroundMetadata&quot;&gt;&#10;  &lt;SectionOptions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6&lt;/SectionTemplate&gt;&#10;      &lt;SectionTemplateColor&gt;&#10;        &lt;A&gt;255&lt;/A&gt;&#10;        &lt;R&gt;0&lt;/R&gt;&#10;        &lt;G&gt;0&lt;/G&gt;&#10;        &lt;B&gt;0&lt;/B&gt;&#10;        &lt;ScA&gt;1&lt;/ScA&gt;&#10;        &lt;ScR&gt;0&lt;/ScR&gt;&#10;        &lt;ScG&gt;0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&lt;/SectionOptions&gt;&#10;  &lt;GalleryItemID&gt;BackgroundGalleryItem2&lt;/GalleryItemID&gt;&#10;&lt;/Metadata&gt;"/>
</p:tagLst>
</file>

<file path=ppt/theme/theme1.xml><?xml version="1.0" encoding="utf-8"?>
<a:theme xmlns:a="http://schemas.openxmlformats.org/drawingml/2006/main" name="disser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defesa dissertação</Template>
  <TotalTime>0</TotalTime>
  <Words>619</Words>
  <Application>Microsoft Office PowerPoint</Application>
  <PresentationFormat>Apresentação na tela (4:3)</PresentationFormat>
  <Paragraphs>47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dissertação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2010-03-13T19:03:17Z</dcterms:created>
  <dcterms:modified xsi:type="dcterms:W3CDTF">2014-05-15T14:37:52Z</dcterms:modified>
</cp:coreProperties>
</file>