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95" r:id="rId3"/>
    <p:sldId id="296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97" r:id="rId12"/>
    <p:sldId id="306" r:id="rId13"/>
    <p:sldId id="307" r:id="rId14"/>
    <p:sldId id="308" r:id="rId15"/>
    <p:sldId id="305" r:id="rId16"/>
    <p:sldId id="309" r:id="rId17"/>
    <p:sldId id="310" r:id="rId18"/>
    <p:sldId id="311" r:id="rId19"/>
    <p:sldId id="303" r:id="rId20"/>
    <p:sldId id="304" r:id="rId21"/>
    <p:sldId id="298" r:id="rId22"/>
    <p:sldId id="290" r:id="rId23"/>
    <p:sldId id="291" r:id="rId24"/>
    <p:sldId id="292" r:id="rId25"/>
    <p:sldId id="293" r:id="rId26"/>
    <p:sldId id="299" r:id="rId27"/>
    <p:sldId id="267" r:id="rId28"/>
    <p:sldId id="268" r:id="rId29"/>
    <p:sldId id="274" r:id="rId30"/>
    <p:sldId id="275" r:id="rId31"/>
    <p:sldId id="276" r:id="rId32"/>
    <p:sldId id="269" r:id="rId33"/>
    <p:sldId id="270" r:id="rId34"/>
    <p:sldId id="271" r:id="rId35"/>
    <p:sldId id="272" r:id="rId36"/>
    <p:sldId id="273" r:id="rId37"/>
    <p:sldId id="277" r:id="rId38"/>
    <p:sldId id="278" r:id="rId39"/>
    <p:sldId id="279" r:id="rId40"/>
    <p:sldId id="280" r:id="rId41"/>
    <p:sldId id="281" r:id="rId42"/>
    <p:sldId id="283" r:id="rId43"/>
    <p:sldId id="284" r:id="rId44"/>
    <p:sldId id="285" r:id="rId45"/>
    <p:sldId id="282" r:id="rId46"/>
    <p:sldId id="287" r:id="rId47"/>
    <p:sldId id="288" r:id="rId48"/>
    <p:sldId id="289" r:id="rId49"/>
    <p:sldId id="300" r:id="rId50"/>
    <p:sldId id="312" r:id="rId51"/>
    <p:sldId id="313" r:id="rId52"/>
    <p:sldId id="314" r:id="rId53"/>
    <p:sldId id="31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CDE5"/>
    <a:srgbClr val="3366FF"/>
    <a:srgbClr val="66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NZ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NZ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NZ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A518E-F265-4F3E-905B-62B783639079}" type="datetimeFigureOut">
              <a:rPr lang="en-NZ" smtClean="0"/>
              <a:pPr/>
              <a:t>22/05/2013</a:t>
            </a:fld>
            <a:endParaRPr lang="en-NZ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150CA-E730-404B-AFBF-73D46991EFE1}" type="slidenum">
              <a:rPr lang="en-NZ" smtClean="0"/>
              <a:pPr/>
              <a:t>‹nº›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2052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139952" y="260648"/>
            <a:ext cx="808038" cy="80803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24744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51920" y="4077072"/>
            <a:ext cx="47880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Conselheiro Federal Eng. Agr. Renato Roscoe (Coordenador)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Conselheiro Federal </a:t>
            </a:r>
            <a:r>
              <a:rPr kumimoji="0" lang="pt-B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Tecg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Dixon Gomes Afonso 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Eng. Mecânico Jorge Nei Brito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Geólogo Antônio Pedro Viero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Eng. Civil Marcondes Moreira de Araújo.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15616" y="263691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Grupo de Trabalho sobre o Código Nacional de Ciência, Tecnologia e Inovação</a:t>
            </a:r>
            <a:endParaRPr lang="en-NZ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3928" y="573325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22-06-2013</a:t>
            </a:r>
          </a:p>
          <a:p>
            <a:pPr algn="ctr"/>
            <a:r>
              <a:rPr lang="pt-BR" dirty="0" smtClean="0"/>
              <a:t>Brasília</a:t>
            </a:r>
            <a:endParaRPr lang="en-NZ" dirty="0"/>
          </a:p>
        </p:txBody>
      </p:sp>
      <p:pic>
        <p:nvPicPr>
          <p:cNvPr id="8" name="Picture 2" descr="http://fastsolucoes.com.br/blog/wp-content/uploads/2009/07/criando_ide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1640795" cy="139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11560" y="1371233"/>
            <a:ext cx="600626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5º Reunião Ordinária (03-12-2012)</a:t>
            </a:r>
            <a:endParaRPr lang="en-NZ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1916832"/>
            <a:ext cx="59046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Estrutura e elaboração do Relatório Final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Assuntos gerais.</a:t>
            </a:r>
            <a:r>
              <a:rPr kumimoji="0" lang="en-NZ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981" t="25101" r="71584" b="17314"/>
          <a:stretch>
            <a:fillRect/>
          </a:stretch>
        </p:blipFill>
        <p:spPr bwMode="auto">
          <a:xfrm>
            <a:off x="2843808" y="2636912"/>
            <a:ext cx="2808312" cy="38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724128" y="6084004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(28-12-2012)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267744" y="2875583"/>
            <a:ext cx="4734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t-BR" sz="4400" b="1" dirty="0" smtClean="0"/>
              <a:t>2. Contextualização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anglocaxias.files.wordpress.com/2010/12/omu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2188063" cy="331856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83568" y="1700808"/>
            <a:ext cx="766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2.1. O Mundo está cada vez mais “plano”: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131840" y="2492896"/>
            <a:ext cx="3307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O Mundo é Plano:</a:t>
            </a:r>
            <a:r>
              <a:rPr lang="pt-BR" dirty="0" smtClean="0"/>
              <a:t> </a:t>
            </a:r>
          </a:p>
          <a:p>
            <a:r>
              <a:rPr lang="pt-BR" dirty="0" smtClean="0"/>
              <a:t>Uma Breve História do Século XXI</a:t>
            </a:r>
          </a:p>
          <a:p>
            <a:r>
              <a:rPr lang="pt-BR" b="1" dirty="0" smtClean="0"/>
              <a:t>Friedman, 2005.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131841" y="3535848"/>
            <a:ext cx="601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 Nivelamento de Países Desenvolvidos e em Desenvolvimento;</a:t>
            </a:r>
          </a:p>
          <a:p>
            <a:endParaRPr lang="pt-BR" dirty="0" smtClean="0"/>
          </a:p>
          <a:p>
            <a:r>
              <a:rPr lang="pt-BR" dirty="0" smtClean="0"/>
              <a:t>-  Divisões históricas, regionais e geográficas estão ficando cada vez menos relevantes;</a:t>
            </a:r>
            <a:endParaRPr lang="en-NZ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515719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Convergência</a:t>
            </a:r>
            <a:r>
              <a:rPr lang="pt-BR" dirty="0" smtClean="0"/>
              <a:t>: computadores, fibras óticas, softwares de fluxo de trabalho, infraestrutura de conectividade, World </a:t>
            </a:r>
            <a:r>
              <a:rPr lang="pt-BR" dirty="0" err="1" smtClean="0"/>
              <a:t>Wide</a:t>
            </a:r>
            <a:r>
              <a:rPr lang="pt-BR" dirty="0" smtClean="0"/>
              <a:t> Web, código aberto, outsourcing, </a:t>
            </a:r>
            <a:r>
              <a:rPr lang="pt-BR" dirty="0" err="1" smtClean="0"/>
              <a:t>offshoring</a:t>
            </a:r>
            <a:r>
              <a:rPr lang="pt-BR" dirty="0" smtClean="0"/>
              <a:t>, os “esteroides” (</a:t>
            </a:r>
            <a:r>
              <a:rPr lang="pt-BR" dirty="0" err="1" smtClean="0"/>
              <a:t>Pagers</a:t>
            </a:r>
            <a:r>
              <a:rPr lang="pt-BR" dirty="0" smtClean="0"/>
              <a:t> e dispositivos com acesso à Internet)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3568" y="1700808"/>
            <a:ext cx="766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2.1. O Mundo está cada vez mais “plano”: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555776" y="371703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Convergência</a:t>
            </a:r>
            <a:r>
              <a:rPr lang="pt-BR" dirty="0" smtClean="0"/>
              <a:t>: </a:t>
            </a:r>
            <a:r>
              <a:rPr lang="pt-BR" dirty="0" err="1" smtClean="0"/>
              <a:t>smatphones</a:t>
            </a:r>
            <a:r>
              <a:rPr lang="pt-BR" dirty="0" smtClean="0"/>
              <a:t>, tecnologias 3G, 4G</a:t>
            </a:r>
            <a:endParaRPr lang="en-NZ" dirty="0"/>
          </a:p>
        </p:txBody>
      </p:sp>
      <p:pic>
        <p:nvPicPr>
          <p:cNvPr id="63490" name="Picture 2" descr="Samsung deverá continuar à frente da Apple em 20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680" r="30701"/>
          <a:stretch>
            <a:fillRect/>
          </a:stretch>
        </p:blipFill>
        <p:spPr bwMode="auto">
          <a:xfrm>
            <a:off x="7020272" y="4857108"/>
            <a:ext cx="1440160" cy="174024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4150821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Colaboração</a:t>
            </a:r>
            <a:r>
              <a:rPr lang="pt-BR" dirty="0" smtClean="0"/>
              <a:t>: </a:t>
            </a:r>
            <a:r>
              <a:rPr lang="pt-BR" dirty="0" err="1" smtClean="0"/>
              <a:t>Whikipedia</a:t>
            </a:r>
            <a:r>
              <a:rPr lang="pt-BR" dirty="0" smtClean="0"/>
              <a:t> (100 milhões de horas); Linux; </a:t>
            </a:r>
            <a:r>
              <a:rPr lang="pt-BR" dirty="0" err="1" smtClean="0"/>
              <a:t>Android</a:t>
            </a:r>
            <a:r>
              <a:rPr lang="pt-BR" dirty="0" smtClean="0"/>
              <a:t>; </a:t>
            </a:r>
            <a:r>
              <a:rPr lang="pt-BR" dirty="0" err="1" smtClean="0"/>
              <a:t>YouTube</a:t>
            </a:r>
            <a:r>
              <a:rPr lang="pt-BR" dirty="0" smtClean="0"/>
              <a:t> (21 minutos = 12 meses de Hollywood).</a:t>
            </a:r>
          </a:p>
        </p:txBody>
      </p:sp>
      <p:pic>
        <p:nvPicPr>
          <p:cNvPr id="63492" name="Picture 4" descr="Livros Abundância - o Futuro é Melhor do que Você Imagina - Steven Kotler, Peter H. Diamandis (8565482162)"/>
          <p:cNvPicPr>
            <a:picLocks noChangeAspect="1" noChangeArrowheads="1"/>
          </p:cNvPicPr>
          <p:nvPr/>
        </p:nvPicPr>
        <p:blipFill>
          <a:blip r:embed="rId4" cstate="print"/>
          <a:srcRect l="13565" r="12348"/>
          <a:stretch>
            <a:fillRect/>
          </a:stretch>
        </p:blipFill>
        <p:spPr bwMode="auto">
          <a:xfrm>
            <a:off x="251520" y="2564904"/>
            <a:ext cx="2160240" cy="2915816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2718048" y="26369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 smtClean="0"/>
              <a:t>Abundância:</a:t>
            </a:r>
            <a:r>
              <a:rPr lang="pt-BR" dirty="0" smtClean="0"/>
              <a:t> </a:t>
            </a:r>
          </a:p>
          <a:p>
            <a:r>
              <a:rPr lang="pt-BR" dirty="0" smtClean="0"/>
              <a:t>O Futuro é melhor do que você imagina</a:t>
            </a:r>
          </a:p>
          <a:p>
            <a:r>
              <a:rPr lang="pt-BR" b="1" dirty="0" err="1" smtClean="0"/>
              <a:t>Diamandis</a:t>
            </a:r>
            <a:r>
              <a:rPr lang="pt-BR" b="1" dirty="0" smtClean="0"/>
              <a:t> &amp; </a:t>
            </a:r>
            <a:r>
              <a:rPr lang="pt-BR" b="1" dirty="0" err="1" smtClean="0"/>
              <a:t>Kotler</a:t>
            </a:r>
            <a:r>
              <a:rPr lang="pt-BR" b="1" dirty="0" smtClean="0"/>
              <a:t>, 2012.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763688" y="5951021"/>
            <a:ext cx="506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Sangsung</a:t>
            </a:r>
            <a:r>
              <a:rPr lang="pt-BR" dirty="0" smtClean="0"/>
              <a:t>: 35% crescimento 2013; 33% do mercado;</a:t>
            </a:r>
          </a:p>
          <a:p>
            <a:r>
              <a:rPr lang="pt-BR" dirty="0" smtClean="0"/>
              <a:t>Apple: 1% de crescimento 2013; 21% do mercado.</a:t>
            </a:r>
            <a:endParaRPr lang="en-NZ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5302949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Importante mudança em paradigmas da Inovação nas Empresas:</a:t>
            </a:r>
            <a:endParaRPr lang="en-NZ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fastsolucoes.com.br/blog/wp-content/uploads/2009/07/criando_ide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852936"/>
            <a:ext cx="1640795" cy="1397831"/>
          </a:xfrm>
          <a:prstGeom prst="rect">
            <a:avLst/>
          </a:prstGeom>
          <a:noFill/>
        </p:spPr>
      </p:pic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6" name="Picture 4" descr="http://www.inovacao.usp.br/images/topo_desaf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8858250" cy="161925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67544" y="3284984"/>
            <a:ext cx="18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Inovação Fechada</a:t>
            </a:r>
            <a:endParaRPr lang="en-NZ" b="1" u="sng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44208" y="3284984"/>
            <a:ext cx="174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Inovação Aberta</a:t>
            </a:r>
            <a:endParaRPr lang="en-NZ" b="1" u="sng" dirty="0"/>
          </a:p>
        </p:txBody>
      </p:sp>
      <p:pic>
        <p:nvPicPr>
          <p:cNvPr id="64518" name="Picture 6" descr="http://www.inovacao.usp.br/portali3/inovacao_clip_image00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159105"/>
            <a:ext cx="3964310" cy="2078207"/>
          </a:xfrm>
          <a:prstGeom prst="rect">
            <a:avLst/>
          </a:prstGeom>
          <a:noFill/>
        </p:spPr>
      </p:pic>
      <p:pic>
        <p:nvPicPr>
          <p:cNvPr id="64520" name="Picture 8" descr="http://www.inovacao.usp.br/portali3/inovacao_clip_image00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7300" y="4149080"/>
            <a:ext cx="40767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11560" y="1340768"/>
            <a:ext cx="5283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2.2. A era do Conhecimento: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2" descr="http://www.endeavor.org.br/images/posts/tecnologia_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663" y="2204864"/>
            <a:ext cx="2100233" cy="180020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4211960" y="231171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Até 2003 – 5 </a:t>
            </a:r>
            <a:r>
              <a:rPr lang="pt-BR" dirty="0" err="1" smtClean="0"/>
              <a:t>exabytes</a:t>
            </a:r>
            <a:r>
              <a:rPr lang="pt-BR" dirty="0" smtClean="0"/>
              <a:t> de informações digitais</a:t>
            </a:r>
          </a:p>
          <a:p>
            <a:endParaRPr lang="pt-BR" dirty="0" smtClean="0"/>
          </a:p>
          <a:p>
            <a:r>
              <a:rPr lang="pt-BR" dirty="0" smtClean="0"/>
              <a:t>2010 – 5 </a:t>
            </a:r>
            <a:r>
              <a:rPr lang="pt-BR" dirty="0" err="1" smtClean="0"/>
              <a:t>exabytes</a:t>
            </a:r>
            <a:r>
              <a:rPr lang="pt-BR" dirty="0" smtClean="0"/>
              <a:t> a cada 2 dias</a:t>
            </a:r>
          </a:p>
          <a:p>
            <a:endParaRPr lang="pt-BR" dirty="0" smtClean="0"/>
          </a:p>
          <a:p>
            <a:r>
              <a:rPr lang="pt-BR" dirty="0" smtClean="0"/>
              <a:t>2013 – 5 </a:t>
            </a:r>
            <a:r>
              <a:rPr lang="pt-BR" dirty="0" err="1" smtClean="0"/>
              <a:t>exabytes</a:t>
            </a:r>
            <a:r>
              <a:rPr lang="pt-BR" dirty="0" smtClean="0"/>
              <a:t> a cada 10 </a:t>
            </a:r>
            <a:r>
              <a:rPr lang="pt-BR" dirty="0" err="1" smtClean="0"/>
              <a:t>min</a:t>
            </a:r>
            <a:r>
              <a:rPr lang="pt-BR" dirty="0" smtClean="0"/>
              <a:t>!!!</a:t>
            </a:r>
          </a:p>
          <a:p>
            <a:endParaRPr lang="pt-BR" dirty="0" smtClean="0"/>
          </a:p>
          <a:p>
            <a:r>
              <a:rPr lang="pt-BR" dirty="0" smtClean="0"/>
              <a:t>A cada 18 meses nossos computadores ficam 2x mais rápidos pelo mesmo preço – Lei de Moore</a:t>
            </a:r>
            <a:endParaRPr lang="en-NZ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11960" y="1844824"/>
            <a:ext cx="431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Crescimento Exponencial do Conhecimento</a:t>
            </a:r>
            <a:endParaRPr lang="en-NZ" b="1" u="sng" dirty="0"/>
          </a:p>
        </p:txBody>
      </p:sp>
      <p:pic>
        <p:nvPicPr>
          <p:cNvPr id="18" name="Picture 4" descr="http://2.bp.blogspot.com/_l6KE2Cj9g0I/TKTny31JOyI/AAAAAAAAAAs/vlW2AZJ4pgU/s1600/biotecnolog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869160"/>
            <a:ext cx="2362233" cy="1771675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251520" y="5192032"/>
            <a:ext cx="58264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1990 – Projeto Genoma Humano – US$ 10 bilhões e 50 anos</a:t>
            </a:r>
          </a:p>
          <a:p>
            <a:endParaRPr lang="pt-BR" dirty="0" smtClean="0"/>
          </a:p>
          <a:p>
            <a:r>
              <a:rPr lang="pt-BR" dirty="0" smtClean="0"/>
              <a:t>2000 – Finalizou  em 10 anos – US$ 1,5 bilhão</a:t>
            </a:r>
          </a:p>
          <a:p>
            <a:endParaRPr lang="pt-BR" dirty="0" smtClean="0"/>
          </a:p>
          <a:p>
            <a:r>
              <a:rPr lang="pt-BR" dirty="0" smtClean="0"/>
              <a:t>2000 – </a:t>
            </a:r>
            <a:r>
              <a:rPr lang="pt-BR" dirty="0" err="1" smtClean="0"/>
              <a:t>Craig</a:t>
            </a:r>
            <a:r>
              <a:rPr lang="pt-BR" dirty="0" smtClean="0"/>
              <a:t> </a:t>
            </a:r>
            <a:r>
              <a:rPr lang="pt-BR" dirty="0" err="1" smtClean="0"/>
              <a:t>Venter</a:t>
            </a:r>
            <a:r>
              <a:rPr lang="pt-BR" dirty="0" smtClean="0"/>
              <a:t> – menos de 1 ano – US$ 100 milhões</a:t>
            </a:r>
            <a:endParaRPr lang="en-NZ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1520" y="4725144"/>
            <a:ext cx="1927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/>
              <a:t>Biologia Avançada</a:t>
            </a:r>
            <a:endParaRPr lang="en-NZ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11560" y="1340768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2.3. Ambiente de Inovação: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67544" y="2348880"/>
            <a:ext cx="3960440" cy="24482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Elipse 8"/>
          <p:cNvSpPr/>
          <p:nvPr/>
        </p:nvSpPr>
        <p:spPr>
          <a:xfrm>
            <a:off x="5004048" y="2276872"/>
            <a:ext cx="3960440" cy="24482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aixaDeTexto 9"/>
          <p:cNvSpPr txBox="1"/>
          <p:nvPr/>
        </p:nvSpPr>
        <p:spPr>
          <a:xfrm>
            <a:off x="1035635" y="2780928"/>
            <a:ext cx="2744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Universidades </a:t>
            </a:r>
          </a:p>
          <a:p>
            <a:pPr algn="ctr"/>
            <a:r>
              <a:rPr lang="pt-BR" sz="2400" b="1" dirty="0" smtClean="0"/>
              <a:t>Centros de Pesquisa</a:t>
            </a:r>
            <a:endParaRPr lang="en-NZ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95438" y="2780928"/>
            <a:ext cx="34976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Setor Produtivo:</a:t>
            </a:r>
          </a:p>
          <a:p>
            <a:pPr algn="ctr"/>
            <a:r>
              <a:rPr lang="pt-BR" b="1" dirty="0" smtClean="0"/>
              <a:t>Grandes, Médias, Pequenas, Micro</a:t>
            </a:r>
          </a:p>
          <a:p>
            <a:pPr algn="ctr"/>
            <a:r>
              <a:rPr lang="pt-BR" b="1" dirty="0" smtClean="0"/>
              <a:t>Empresas</a:t>
            </a:r>
            <a:endParaRPr lang="en-NZ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619672" y="3861048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Conhecimento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372200" y="3933056"/>
            <a:ext cx="127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Tecnologias</a:t>
            </a:r>
            <a:endParaRPr lang="en-NZ" dirty="0"/>
          </a:p>
        </p:txBody>
      </p:sp>
      <p:cxnSp>
        <p:nvCxnSpPr>
          <p:cNvPr id="15" name="Conector de seta reta 14"/>
          <p:cNvCxnSpPr>
            <a:stCxn id="12" idx="3"/>
          </p:cNvCxnSpPr>
          <p:nvPr/>
        </p:nvCxnSpPr>
        <p:spPr>
          <a:xfrm>
            <a:off x="3228254" y="4045714"/>
            <a:ext cx="3071938" cy="313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>
            <a:off x="5436096" y="4437112"/>
            <a:ext cx="1512168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27584" y="5374957"/>
            <a:ext cx="45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Produtos ou Serviços Inovador para o Mercado</a:t>
            </a:r>
          </a:p>
          <a:p>
            <a:pPr algn="ctr"/>
            <a:r>
              <a:rPr lang="pt-BR" dirty="0" smtClean="0"/>
              <a:t>Para a Sociedade!</a:t>
            </a:r>
            <a:endParaRPr lang="en-NZ" dirty="0"/>
          </a:p>
        </p:txBody>
      </p:sp>
      <p:cxnSp>
        <p:nvCxnSpPr>
          <p:cNvPr id="20" name="Conector de seta reta 19"/>
          <p:cNvCxnSpPr>
            <a:stCxn id="12" idx="2"/>
          </p:cNvCxnSpPr>
          <p:nvPr/>
        </p:nvCxnSpPr>
        <p:spPr>
          <a:xfrm flipH="1">
            <a:off x="2411760" y="4230380"/>
            <a:ext cx="12203" cy="1070828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2196128" y="4365104"/>
            <a:ext cx="50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rgbClr val="C00000"/>
                </a:solidFill>
              </a:rPr>
              <a:t>X</a:t>
            </a:r>
            <a:endParaRPr lang="en-NZ" sz="4800" dirty="0">
              <a:solidFill>
                <a:srgbClr val="C00000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4716016" y="2060848"/>
            <a:ext cx="0" cy="3168352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11560" y="1340768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2.3. Ambiente de Inovação: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1331640" y="2348880"/>
            <a:ext cx="3960440" cy="2448272"/>
          </a:xfrm>
          <a:prstGeom prst="ellipse">
            <a:avLst/>
          </a:prstGeom>
          <a:solidFill>
            <a:srgbClr val="B9CDE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Elipse 8"/>
          <p:cNvSpPr/>
          <p:nvPr/>
        </p:nvSpPr>
        <p:spPr>
          <a:xfrm>
            <a:off x="4211960" y="2276872"/>
            <a:ext cx="3960440" cy="2448272"/>
          </a:xfrm>
          <a:prstGeom prst="ellipse">
            <a:avLst/>
          </a:prstGeom>
          <a:solidFill>
            <a:srgbClr val="B9CDE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CaixaDeTexto 9"/>
          <p:cNvSpPr txBox="1"/>
          <p:nvPr/>
        </p:nvSpPr>
        <p:spPr>
          <a:xfrm>
            <a:off x="1403648" y="2924944"/>
            <a:ext cx="2744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Universidades </a:t>
            </a:r>
          </a:p>
          <a:p>
            <a:pPr algn="ctr"/>
            <a:r>
              <a:rPr lang="pt-BR" sz="2400" b="1" dirty="0" smtClean="0"/>
              <a:t>Centros de Pesquisa</a:t>
            </a:r>
            <a:endParaRPr lang="en-NZ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48064" y="2780928"/>
            <a:ext cx="2993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Setor Produtivo:</a:t>
            </a:r>
          </a:p>
          <a:p>
            <a:pPr algn="ctr"/>
            <a:r>
              <a:rPr lang="pt-BR" b="1" dirty="0" smtClean="0"/>
              <a:t>Grandes, Médias, Pequenas, Micro Empresas</a:t>
            </a:r>
            <a:endParaRPr lang="en-NZ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483768" y="3861048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Conhecimento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3933056"/>
            <a:ext cx="127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Tecnologias</a:t>
            </a:r>
            <a:endParaRPr lang="en-NZ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4355976" y="4509120"/>
            <a:ext cx="1296144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827584" y="5374957"/>
            <a:ext cx="4575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Produtos ou Serviços Inovador para o Mercado</a:t>
            </a:r>
          </a:p>
          <a:p>
            <a:pPr algn="ctr"/>
            <a:r>
              <a:rPr lang="pt-BR" dirty="0" smtClean="0"/>
              <a:t>Para a Sociedade!</a:t>
            </a:r>
            <a:endParaRPr lang="en-NZ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995936" y="2852936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Conhecimento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135396" y="3347700"/>
            <a:ext cx="127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Tecnologias</a:t>
            </a:r>
            <a:endParaRPr lang="en-NZ" dirty="0"/>
          </a:p>
        </p:txBody>
      </p:sp>
      <p:cxnSp>
        <p:nvCxnSpPr>
          <p:cNvPr id="24" name="Conector de seta reta 23"/>
          <p:cNvCxnSpPr/>
          <p:nvPr/>
        </p:nvCxnSpPr>
        <p:spPr>
          <a:xfrm>
            <a:off x="4139952" y="4005064"/>
            <a:ext cx="136815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21" idx="2"/>
          </p:cNvCxnSpPr>
          <p:nvPr/>
        </p:nvCxnSpPr>
        <p:spPr>
          <a:xfrm>
            <a:off x="4800227" y="3222268"/>
            <a:ext cx="923901" cy="6387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11560" y="1340768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2.3. Ambiente de Inovação: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2708920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Dificuldades no Brasil</a:t>
            </a:r>
            <a:r>
              <a:rPr lang="pt-BR" sz="2400" b="1" dirty="0" smtClean="0"/>
              <a:t>: Não há um “ambiente de inovação” adequado</a:t>
            </a:r>
          </a:p>
          <a:p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Burocracia (patentes – caso Prêmio FINEP de Inovação), carga tributária, insegurança jurídica, leis trabalhistas, </a:t>
            </a:r>
            <a:r>
              <a:rPr lang="pt-BR" sz="2000" dirty="0" err="1" smtClean="0"/>
              <a:t>logistica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 </a:t>
            </a:r>
          </a:p>
          <a:p>
            <a:pPr>
              <a:buFontTx/>
              <a:buChar char="-"/>
            </a:pPr>
            <a:r>
              <a:rPr lang="pt-BR" sz="2000" dirty="0" smtClean="0"/>
              <a:t> Baixo nível de investimentos pelas empresas: cultura empresarial;</a:t>
            </a:r>
          </a:p>
          <a:p>
            <a:pPr>
              <a:buFontTx/>
              <a:buChar char="-"/>
            </a:pPr>
            <a:endParaRPr lang="pt-BR" sz="2000" dirty="0" smtClean="0"/>
          </a:p>
          <a:p>
            <a:pPr>
              <a:buFontTx/>
              <a:buChar char="-"/>
            </a:pPr>
            <a:r>
              <a:rPr lang="pt-BR" sz="2000" dirty="0" smtClean="0"/>
              <a:t> Cultura de “</a:t>
            </a:r>
            <a:r>
              <a:rPr lang="pt-BR" sz="2000" dirty="0" err="1" smtClean="0"/>
              <a:t>demonização</a:t>
            </a:r>
            <a:r>
              <a:rPr lang="pt-BR" sz="2000" dirty="0" smtClean="0"/>
              <a:t>” da Iniciativa Privada: o público não pode se interagir com o privado. 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176874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81" y="3608528"/>
            <a:ext cx="3456384" cy="5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 l="26756" t="7180" r="28416" b="18993"/>
          <a:stretch>
            <a:fillRect/>
          </a:stretch>
        </p:blipFill>
        <p:spPr bwMode="auto">
          <a:xfrm>
            <a:off x="3707905" y="1988840"/>
            <a:ext cx="4752527" cy="44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95536" y="4725144"/>
            <a:ext cx="271099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US$ 44.832.572.570</a:t>
            </a:r>
            <a:endParaRPr lang="en-NZ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95536" y="5186809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21/05/2013</a:t>
            </a:r>
            <a:endParaRPr lang="en-NZ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1340768"/>
            <a:ext cx="633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2.4. Resultado: déficit tecnológico</a:t>
            </a:r>
            <a:endParaRPr lang="en-N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326483" y="1628800"/>
            <a:ext cx="655788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/>
              <a:t>SUMÁRIO</a:t>
            </a:r>
            <a:r>
              <a:rPr lang="pt-BR" sz="2400" b="1" dirty="0" smtClean="0"/>
              <a:t>:</a:t>
            </a:r>
          </a:p>
          <a:p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Relato sobre as atividades do Grupo de Trabalho</a:t>
            </a:r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Contextualização</a:t>
            </a:r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O Projeto de Lei 2177/2011</a:t>
            </a:r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Recomendações ao Texto do PL 2177/2011</a:t>
            </a:r>
          </a:p>
          <a:p>
            <a:pPr marL="342900" indent="-342900">
              <a:buAutoNum type="arabicPeriod"/>
            </a:pPr>
            <a:endParaRPr lang="pt-BR" sz="2400" dirty="0" smtClean="0"/>
          </a:p>
          <a:p>
            <a:pPr marL="342900" indent="-342900">
              <a:buAutoNum type="arabicPeriod"/>
            </a:pPr>
            <a:r>
              <a:rPr lang="pt-BR" sz="2400" dirty="0" smtClean="0"/>
              <a:t>Considerações Finais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34705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5987590"/>
            <a:ext cx="1152128" cy="60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95" t="23523" r="26756" b="23422"/>
          <a:stretch>
            <a:fillRect/>
          </a:stretch>
        </p:blipFill>
        <p:spPr bwMode="auto">
          <a:xfrm>
            <a:off x="1907704" y="2420888"/>
            <a:ext cx="31382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7079290" y="2636912"/>
            <a:ext cx="176041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/>
              <a:t>US$ 109 bilhões </a:t>
            </a:r>
            <a:endParaRPr lang="en-N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43608" y="2875583"/>
            <a:ext cx="7128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pt-BR" sz="4400" b="1" dirty="0" smtClean="0"/>
              <a:t>3. O Projeto de Lei 2177/2011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43608" y="16288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PROJETO DE LEI 2177/2011 - Institui o Código Nacional de Ciência, Tecnologia e Inovação.</a:t>
            </a:r>
            <a:endParaRPr lang="en-NZ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971600" y="2780928"/>
            <a:ext cx="4218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CAPÍTULO I – DISPOSIÇÕES PRELIMINARES</a:t>
            </a:r>
          </a:p>
          <a:p>
            <a:r>
              <a:rPr lang="pt-BR" dirty="0" smtClean="0"/>
              <a:t>		Objetivos e Definições</a:t>
            </a:r>
            <a:endParaRPr lang="en-NZ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71601" y="3502749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II – DO ESTÍMULO À CONSTITUIÇÃO DE AMBIENTES ESPECIALIZADOS E COOPERAÇÃO DE INOVAÇÃO</a:t>
            </a:r>
          </a:p>
          <a:p>
            <a:pPr marL="1798638"/>
            <a:r>
              <a:rPr lang="pt-BR" dirty="0" smtClean="0"/>
              <a:t>Flexibiliza a aplicação de recursos públicos para a criação de alianças estratégicas e desenvolvimento de projetos.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03648" y="126876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/>
              <a:t>PROJETO DE LEI 2177/2011 - Institui o Código Nacional de Ciência, Tecnologia e Inovação.</a:t>
            </a:r>
            <a:endParaRPr lang="en-NZ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191683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III – DO ESTÍMULO À PARTICIPAÇÃO DAS </a:t>
            </a:r>
            <a:r>
              <a:rPr lang="pt-BR" b="1" dirty="0" err="1" smtClean="0"/>
              <a:t>ECTIs</a:t>
            </a:r>
            <a:r>
              <a:rPr lang="pt-BR" b="1" dirty="0" smtClean="0"/>
              <a:t> PÚBLICAS NO PROCESSO DE INOVAÇÃO</a:t>
            </a:r>
          </a:p>
          <a:p>
            <a:pPr marL="1798638"/>
            <a:r>
              <a:rPr lang="pt-BR" dirty="0" smtClean="0"/>
              <a:t>Flexibiliza a relação das </a:t>
            </a:r>
            <a:r>
              <a:rPr lang="pt-BR" dirty="0" err="1" smtClean="0"/>
              <a:t>ECTIs</a:t>
            </a:r>
            <a:r>
              <a:rPr lang="pt-BR" dirty="0" smtClean="0"/>
              <a:t> públicas com </a:t>
            </a:r>
            <a:r>
              <a:rPr lang="pt-BR" dirty="0" err="1" smtClean="0"/>
              <a:t>ECTIs</a:t>
            </a:r>
            <a:r>
              <a:rPr lang="pt-BR" dirty="0" smtClean="0"/>
              <a:t> publicas e privadas, assim como empresas, incluindo disciplinando a participação de servidores públicos.</a:t>
            </a:r>
          </a:p>
          <a:p>
            <a:pPr marL="1798638"/>
            <a:r>
              <a:rPr lang="pt-BR" dirty="0" smtClean="0"/>
              <a:t>Cria os Núcleos de Inovação Tecnológica (</a:t>
            </a:r>
            <a:r>
              <a:rPr lang="pt-BR" dirty="0" err="1" smtClean="0"/>
              <a:t>NITs</a:t>
            </a:r>
            <a:r>
              <a:rPr lang="pt-BR" dirty="0" smtClean="0"/>
              <a:t>).</a:t>
            </a:r>
            <a:endParaRPr lang="en-NZ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3834914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IV – DO ESTÍMULO À INOVAÇÃO  NAS </a:t>
            </a:r>
            <a:r>
              <a:rPr lang="pt-BR" b="1" dirty="0" err="1" smtClean="0"/>
              <a:t>ECTIs</a:t>
            </a:r>
            <a:r>
              <a:rPr lang="pt-BR" b="1" dirty="0" smtClean="0"/>
              <a:t> PRIVADAS COM FINS LUCRATIVOS</a:t>
            </a:r>
          </a:p>
          <a:p>
            <a:pPr marL="1798638"/>
            <a:r>
              <a:rPr lang="pt-BR" dirty="0" smtClean="0"/>
              <a:t>Flexibiliza e disciplina os incentivos financeiros de fontes públicas para a inovação nas </a:t>
            </a:r>
            <a:r>
              <a:rPr lang="pt-BR" dirty="0" err="1" smtClean="0"/>
              <a:t>ECTIs</a:t>
            </a:r>
            <a:r>
              <a:rPr lang="pt-BR" dirty="0" smtClean="0"/>
              <a:t> privadas, inclusive com a possibilidade de prestação de serviços e participação societária.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03648" y="126876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/>
              <a:t>PROJETO DE LEI 2177/2011 - Institui o Código Nacional de Ciência, Tecnologia e Inovação.</a:t>
            </a:r>
            <a:endParaRPr lang="en-NZ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1916832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V – DO ESTÍMULO AO INVENTOR INDEPENDENTE</a:t>
            </a:r>
          </a:p>
          <a:p>
            <a:pPr marL="1798638"/>
            <a:r>
              <a:rPr lang="pt-BR" dirty="0" smtClean="0"/>
              <a:t>Estimula  e disciplina a associação dos inventores independentes a </a:t>
            </a:r>
            <a:r>
              <a:rPr lang="pt-BR" dirty="0" err="1" smtClean="0"/>
              <a:t>ECTIs</a:t>
            </a:r>
            <a:r>
              <a:rPr lang="pt-BR" dirty="0" smtClean="0"/>
              <a:t> públicas.</a:t>
            </a:r>
            <a:endParaRPr lang="en-NZ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297081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VI – DOS FLUXOS DE INVESTIMENTO</a:t>
            </a:r>
          </a:p>
          <a:p>
            <a:pPr marL="1798638"/>
            <a:r>
              <a:rPr lang="pt-BR" dirty="0" smtClean="0"/>
              <a:t>Estimula e disciplina a criação de fundos privados para investimentos em </a:t>
            </a:r>
            <a:r>
              <a:rPr lang="pt-BR" dirty="0" err="1" smtClean="0"/>
              <a:t>CT&amp;I</a:t>
            </a:r>
            <a:r>
              <a:rPr lang="pt-BR" dirty="0" smtClean="0"/>
              <a:t>.</a:t>
            </a:r>
            <a:endParaRPr lang="en-NZ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43608" y="394583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VII – DA FORMAÇÃO DE RECURSOS HUMANOS</a:t>
            </a:r>
          </a:p>
          <a:p>
            <a:pPr marL="1798638"/>
            <a:r>
              <a:rPr lang="pt-BR" dirty="0" smtClean="0"/>
              <a:t>Flexibiliza e disciplina a concessão de bolsas pelas diversas  esferas públicas.</a:t>
            </a:r>
            <a:endParaRPr lang="en-NZ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43608" y="494116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VIII – DO ACESSO À BIODIVERSIDADE</a:t>
            </a:r>
          </a:p>
          <a:p>
            <a:pPr marL="1798638"/>
            <a:r>
              <a:rPr lang="pt-BR" dirty="0" smtClean="0"/>
              <a:t>Flexibiliza o acesso à biodiversidade para fins de pesquisa.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547664" y="1268760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/>
              <a:t>PROJETO DE LEI 2177/2011 - Institui o Código Nacional de Ciência, Tecnologia e Inovação.</a:t>
            </a:r>
            <a:endParaRPr lang="en-NZ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608" y="213285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XI – DAS IMPORTAÇÕES</a:t>
            </a:r>
          </a:p>
          <a:p>
            <a:pPr marL="1798638"/>
            <a:r>
              <a:rPr lang="pt-BR" dirty="0" smtClean="0"/>
              <a:t>Facilita e disciplina os processos de importação de bens e capitais para fins de </a:t>
            </a:r>
            <a:r>
              <a:rPr lang="pt-BR" dirty="0" err="1" smtClean="0"/>
              <a:t>CT&amp;I</a:t>
            </a:r>
            <a:r>
              <a:rPr lang="pt-BR" dirty="0" smtClean="0"/>
              <a:t>.</a:t>
            </a:r>
            <a:endParaRPr lang="en-NZ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3140968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X – DAS AQUISIÇÕES E CONTRATAÇÕES DE BENS E SERVIÇOS EM </a:t>
            </a:r>
            <a:r>
              <a:rPr lang="pt-BR" b="1" dirty="0" err="1" smtClean="0"/>
              <a:t>CT&amp;I</a:t>
            </a:r>
            <a:endParaRPr lang="pt-BR" b="1" dirty="0" smtClean="0"/>
          </a:p>
          <a:p>
            <a:pPr marL="1798638"/>
            <a:r>
              <a:rPr lang="pt-BR" dirty="0" smtClean="0"/>
              <a:t>Flexibiliza a aquisição de bens e serviços para fins de </a:t>
            </a:r>
            <a:r>
              <a:rPr lang="pt-BR" dirty="0" err="1" smtClean="0"/>
              <a:t>CT&amp;I</a:t>
            </a:r>
            <a:r>
              <a:rPr lang="pt-BR" dirty="0" smtClean="0"/>
              <a:t>.</a:t>
            </a:r>
            <a:endParaRPr lang="en-NZ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43608" y="45091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1438" indent="-1341438"/>
            <a:r>
              <a:rPr lang="pt-BR" b="1" dirty="0" smtClean="0"/>
              <a:t>CAPÍTULO XI – DAS DISPOSIÇÕES FINAIS</a:t>
            </a:r>
          </a:p>
          <a:p>
            <a:pPr marL="1798638"/>
            <a:r>
              <a:rPr lang="pt-BR" dirty="0" smtClean="0"/>
              <a:t>Ajustes nas leis anteriores.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43608" y="2875583"/>
            <a:ext cx="698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4. Recomendações ao Texto da PL 2177/2011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1412776"/>
            <a:ext cx="7632848" cy="6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pt-BR" sz="2800" b="1" i="0" u="none" strike="noStrike" cap="none" normalizeH="0" baseline="0" dirty="0" smtClean="0" bmk="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Recomendações ao Texto da PL 2177/2011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83568" y="2307680"/>
          <a:ext cx="7632847" cy="3785616"/>
        </p:xfrm>
        <a:graphic>
          <a:graphicData uri="http://schemas.openxmlformats.org/drawingml/2006/table">
            <a:tbl>
              <a:tblPr/>
              <a:tblGrid>
                <a:gridCol w="2576086"/>
                <a:gridCol w="2925341"/>
                <a:gridCol w="2131420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Art. 1° Esta Lei regulamenta os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arts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. 218 e 219 da Constituição ao instituir o Código Nacional de Ciência, Tecnologia e Inovação, com vistas à capacitação </a:t>
                      </a:r>
                      <a:r>
                        <a:rPr lang="pt-BR" sz="1800" strike="sngStrike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e ao alcance da autonomia tecnológica e ao desenvolvimento industrial do País.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Art. 1° Esta Lei regulamenta os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arts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. 218 e 219 da Constituição ao instituir o Código Nacional de Ciência, Tecnologia e Inovação, com vistas à capacitação </a:t>
                      </a:r>
                      <a:r>
                        <a:rPr lang="pt-BR" sz="18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e autonomia e desenvolvimento tecnológico do País.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 desenvolvimento tecnológico permeia diversas áreas do desenvolvimento</a:t>
                      </a:r>
                      <a:endParaRPr lang="en-NZ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1830280"/>
          <a:ext cx="8136904" cy="4767072"/>
        </p:xfrm>
        <a:graphic>
          <a:graphicData uri="http://schemas.openxmlformats.org/drawingml/2006/table">
            <a:tbl>
              <a:tblPr/>
              <a:tblGrid>
                <a:gridCol w="2952328"/>
                <a:gridCol w="3096344"/>
                <a:gridCol w="20882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Art. 2.</a:t>
                      </a:r>
                      <a:endParaRPr lang="en-N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Definir Seleção Simplificada.</a:t>
                      </a:r>
                      <a:endParaRPr lang="en-N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Times New Roman"/>
                        </a:rPr>
                        <a:t>Não consta no texto proposto como será realizada a seleção simplificada.</a:t>
                      </a:r>
                      <a:endParaRPr lang="en-N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alibri"/>
                          <a:ea typeface="Calibri"/>
                          <a:cs typeface="Calibri"/>
                        </a:rPr>
                        <a:t>Art. 5- V - criação: invenção, modelo de utilidade, desenho industrial, programa de computador, topografia de circuito integrado, </a:t>
                      </a:r>
                      <a:r>
                        <a:rPr lang="pt-BR" sz="1600" strike="sng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nova cultivar ou cultivar essencialmente derivada</a:t>
                      </a:r>
                      <a:r>
                        <a:rPr lang="pt-BR" sz="1600">
                          <a:latin typeface="Calibri"/>
                          <a:ea typeface="Calibri"/>
                          <a:cs typeface="Calibri"/>
                        </a:rPr>
                        <a:t> e qualquer outro desenvolvimento tecnológico que acarrete ou possa acarretar o surgimento de novo produto, processo ou aperfeiçoamento incremental, obtida por um ou mais criadores;</a:t>
                      </a:r>
                      <a:endParaRPr lang="en-N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Calibri"/>
                        </a:rPr>
                        <a:t>V - criação: invenção, modelo de utilidade, desenho industrial, programa de computador, topografia de circuito integrado, e qualquer outro desenvolvimento tecnológico que acarrete ou possa acarretar o surgimento de novo produto, processo ou aperfeiçoamento incremental, obtida por um ou mais criadores;</a:t>
                      </a:r>
                      <a:endParaRPr lang="en-N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alibri"/>
                          <a:ea typeface="Calibri"/>
                          <a:cs typeface="Times New Roman"/>
                        </a:rPr>
                        <a:t>Biodiversidade deverá ser tratada em lei específica – ver Art. 32.</a:t>
                      </a:r>
                      <a:endParaRPr lang="en-N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952328"/>
                <a:gridCol w="3096344"/>
                <a:gridCol w="2160240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1586886"/>
          <a:ext cx="8496944" cy="350520"/>
        </p:xfrm>
        <a:graphic>
          <a:graphicData uri="http://schemas.openxmlformats.org/drawingml/2006/table">
            <a:tbl>
              <a:tblPr/>
              <a:tblGrid>
                <a:gridCol w="2880320"/>
                <a:gridCol w="3240360"/>
                <a:gridCol w="2376264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23528" y="2084820"/>
          <a:ext cx="8496942" cy="2453640"/>
        </p:xfrm>
        <a:graphic>
          <a:graphicData uri="http://schemas.openxmlformats.org/drawingml/2006/table">
            <a:tbl>
              <a:tblPr/>
              <a:tblGrid>
                <a:gridCol w="2867718"/>
                <a:gridCol w="3256512"/>
                <a:gridCol w="2372712"/>
              </a:tblGrid>
              <a:tr h="903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2 - VIII – Entidade de Ciência, Tecnologia e Inovação privada com fins lucrativos – empresa legalmente constituída, que atenda os requisitos do inciso anterior;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</a:rPr>
                        <a:t>Suprimir item VIII</a:t>
                      </a:r>
                      <a:endParaRPr lang="en-NZ" sz="2000" kern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Esta contemplado no item VII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2564904"/>
            <a:ext cx="7205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>
              <a:buAutoNum type="arabicPeriod"/>
            </a:pPr>
            <a:r>
              <a:rPr lang="pt-BR" sz="4400" b="1" dirty="0" smtClean="0"/>
              <a:t> Relato sobre as atividades do Grupo de Trabalho</a:t>
            </a:r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1412776"/>
          <a:ext cx="8496944" cy="315468"/>
        </p:xfrm>
        <a:graphic>
          <a:graphicData uri="http://schemas.openxmlformats.org/drawingml/2006/table">
            <a:tbl>
              <a:tblPr/>
              <a:tblGrid>
                <a:gridCol w="2070684"/>
                <a:gridCol w="4498382"/>
                <a:gridCol w="1927878"/>
              </a:tblGrid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23529" y="1820760"/>
          <a:ext cx="8496942" cy="4416552"/>
        </p:xfrm>
        <a:graphic>
          <a:graphicData uri="http://schemas.openxmlformats.org/drawingml/2006/table">
            <a:tbl>
              <a:tblPr/>
              <a:tblGrid>
                <a:gridCol w="2088231"/>
                <a:gridCol w="4536504"/>
                <a:gridCol w="1872207"/>
              </a:tblGrid>
              <a:tr h="31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Calibri"/>
                        </a:rPr>
                        <a:t>Art. 2 - XV - inovação: introdução de novidade ou aperfeiçoamento no ambiente econômico que resulte em novos produtos, processos ou serviços;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XV – Inovação: introdução de novidade ou aperfeiçoamento no ambiente econômico que resulte em novos produtos, serviços ou processos que agregam novas funcionalidades ou características e impliquem em melhorias e efetivo ganho de qualidade ou produtividade, incluindo atividades de prova de conceito, design, elaboração de protótipos, até as últimas fases do desenvolvimento para a pré-produção, e também a implementação de inovações tais como novos métodos de marketing ou novos métodos organizacionais necessárias à projeção em mercado destes produtos, serviços ou processos inovadores.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Conceito de inovação deve ser mais abrangente, incorporando todas as etapas de desenvolvimento e todas as melhorias alcançadas.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3312368"/>
                <a:gridCol w="3168352"/>
                <a:gridCol w="1728192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7544" y="1844824"/>
          <a:ext cx="8280921" cy="4556760"/>
        </p:xfrm>
        <a:graphic>
          <a:graphicData uri="http://schemas.openxmlformats.org/drawingml/2006/table">
            <a:tbl>
              <a:tblPr/>
              <a:tblGrid>
                <a:gridCol w="3384376"/>
                <a:gridCol w="3168352"/>
                <a:gridCol w="172819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3</a:t>
                      </a:r>
                      <a:r>
                        <a:rPr lang="pt-BR" sz="2000" baseline="30000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 A União, os Estados, o Distrito Federal, os Municípios e as respectivas agências de fomento </a:t>
                      </a:r>
                      <a:r>
                        <a:rPr lang="pt-BR" sz="2000" strike="sngStrike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poderão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 estimular e apoiar a constituição de alianças estratégicas e o desenvolvimento de projetos de cooperação envolvendo empresas nacionais e internacionais, ECTI e organizações de direito </a:t>
                      </a:r>
                      <a:r>
                        <a:rPr lang="pt-BR" sz="2000" dirty="0" smtClean="0">
                          <a:latin typeface="Calibri"/>
                          <a:ea typeface="Calibri"/>
                          <a:cs typeface="Calibri"/>
                        </a:rPr>
                        <a:t>privado (...)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3</a:t>
                      </a:r>
                      <a:r>
                        <a:rPr lang="pt-BR" sz="2000" baseline="30000" dirty="0"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 A União, os Estados, o Distrito Federal, os Municípios e as respectivas agências de fomento 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deverão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 estimular e apoiar a constituição de alianças estratégicas e o desenvolvimento de projetos de cooperação envolvendo empresas nacionais e internacionais, ECTI e organizações de direito </a:t>
                      </a:r>
                      <a:r>
                        <a:rPr lang="pt-BR" sz="2000" dirty="0" smtClean="0">
                          <a:latin typeface="Calibri"/>
                          <a:ea typeface="Calibri"/>
                          <a:cs typeface="Calibri"/>
                        </a:rPr>
                        <a:t>privado (...)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O estímulo à ciência, tecnologia e inovação deve ser considerado obrigação do poder público em todos níveis de administração e não uma opção. 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3816424"/>
                <a:gridCol w="2016224"/>
                <a:gridCol w="2376264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560" y="1988840"/>
          <a:ext cx="8208911" cy="3505200"/>
        </p:xfrm>
        <a:graphic>
          <a:graphicData uri="http://schemas.openxmlformats.org/drawingml/2006/table">
            <a:tbl>
              <a:tblPr/>
              <a:tblGrid>
                <a:gridCol w="3744416"/>
                <a:gridCol w="2016224"/>
                <a:gridCol w="244827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6° É facultado à ECTI pública celebrar contratos de transferência de tecnologia e de licenciamento para outorga de direito de uso ou de exploração de criação por ela desenvolvida.</a:t>
                      </a:r>
                      <a:endParaRPr lang="en-NZ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</a:rPr>
                        <a:t>§ 1</a:t>
                      </a:r>
                      <a:r>
                        <a:rPr lang="pt-BR" sz="2000" baseline="30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pt-BR" sz="2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Calibri"/>
                        </a:rPr>
                        <a:t> A contratação com cláusula de exclusividade, para os fins de que trata o caput deste artigo, deve ser precedida da publicação de edital.</a:t>
                      </a:r>
                      <a:endParaRPr lang="en-NZ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Decidir pela manutenção ou não do parágrafo 1º</a:t>
                      </a:r>
                      <a:r>
                        <a:rPr lang="pt-B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096344"/>
                <a:gridCol w="2304256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560" y="1916832"/>
          <a:ext cx="8136904" cy="3505200"/>
        </p:xfrm>
        <a:graphic>
          <a:graphicData uri="http://schemas.openxmlformats.org/drawingml/2006/table">
            <a:tbl>
              <a:tblPr/>
              <a:tblGrid>
                <a:gridCol w="2746205"/>
                <a:gridCol w="3118525"/>
                <a:gridCol w="227217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12 - Parágrafo único. A manifestação prevista no caput deste artigo deverá ser proferida pelo órgão ou autoridade máxima da ECTI pública, ouvido previamente o Núcleo de Inovação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Calibri"/>
                        </a:rPr>
                        <a:t>Tecnológica-NIT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12 - Parágrafo único. A manifestação prevista no caput deste artigo deverá ser proferida pelo órgão ou autoridade máxima da ECTI pública, ouvido previamente o Núcleo de Inovação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Calibri"/>
                        </a:rPr>
                        <a:t>Tecnológica-NIT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, </a:t>
                      </a:r>
                      <a:r>
                        <a:rPr lang="pt-BR" sz="20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observado 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o disposto nos </a:t>
                      </a:r>
                      <a:r>
                        <a:rPr lang="pt-BR" sz="20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parágrafos 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4º, 5º e 6º Art. 6º.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Calibri"/>
                          <a:ea typeface="Calibri"/>
                          <a:cs typeface="Times New Roman"/>
                        </a:rPr>
                        <a:t>Inclusão somente para dar coerência ao texto.</a:t>
                      </a: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1397000"/>
          <a:ext cx="8496944" cy="315468"/>
        </p:xfrm>
        <a:graphic>
          <a:graphicData uri="http://schemas.openxmlformats.org/drawingml/2006/table">
            <a:tbl>
              <a:tblPr/>
              <a:tblGrid>
                <a:gridCol w="3029345"/>
                <a:gridCol w="3379367"/>
                <a:gridCol w="2088232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23528" y="1844824"/>
          <a:ext cx="8496944" cy="4732020"/>
        </p:xfrm>
        <a:graphic>
          <a:graphicData uri="http://schemas.openxmlformats.org/drawingml/2006/table">
            <a:tbl>
              <a:tblPr/>
              <a:tblGrid>
                <a:gridCol w="3024336"/>
                <a:gridCol w="3384376"/>
                <a:gridCol w="208823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Calibri"/>
                        </a:rPr>
                        <a:t>Art. 15. § 2º Durante o período de afastamento de que trata o caput deste artigo, são assegurados ao pesquisador público o vencimento do cargo efetivo, o soldo do cargo militar ou o salário do emprego público da ECTI de origem, acrescido das vantagens pecuniárias permanentes estabelecidas em lei, bem como progressão funcional e os benefícios do plano de seguridade social ao qual estiver vinculado.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Calibri"/>
                        </a:rPr>
                        <a:t>Art. 15. § 2º Durante o período de afastamento de que trata o caput deste artigo, são assegurados ao pesquisador público o vencimento do cargo efetivo, o soldo do cargo militar ou o salário do emprego público da ECTI de origem, acrescido das vantagens pecuniárias permanentes estabelecidas em lei, bem como progressão funcional e os benefícios do plano de seguridade social ao qual estiver vinculado, 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com ônus para a ECTI de destino.</a:t>
                      </a:r>
                      <a:endParaRPr lang="en-NZ" sz="1800" kern="1200" dirty="0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Deve ser definido na lei qual a ECTI responsável pelo pagamento do salário e encargos do servidor cedido. O GT do CONFEA entende que este ônus deva ser da ECTI de destino que será beneficiada pelo trabalho do pesquisador no período de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cedência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95536" y="1397000"/>
          <a:ext cx="8424936" cy="315468"/>
        </p:xfrm>
        <a:graphic>
          <a:graphicData uri="http://schemas.openxmlformats.org/drawingml/2006/table">
            <a:tbl>
              <a:tblPr/>
              <a:tblGrid>
                <a:gridCol w="2832522"/>
                <a:gridCol w="3268294"/>
                <a:gridCol w="2324120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95536" y="1844824"/>
          <a:ext cx="8424936" cy="4556760"/>
        </p:xfrm>
        <a:graphic>
          <a:graphicData uri="http://schemas.openxmlformats.org/drawingml/2006/table">
            <a:tbl>
              <a:tblPr/>
              <a:tblGrid>
                <a:gridCol w="2843416"/>
                <a:gridCol w="3228915"/>
                <a:gridCol w="23526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Art. 16. O pesquisador público sob regime de dedicação exclusiva poderá, desde que sem prejuízo das atividades de ensino e pesquisa, participar da execução de projetos no âmbito desta Lei que envolvam sua ECTI, ou exercer atividades remuneradas de pesquisa e inovação em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ECTIs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privadas.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Suprimir o artigo 16.</a:t>
                      </a:r>
                      <a:endParaRPr lang="en-NZ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Não há condições de manter dois regimes de serviço, sendo um deles com dedicação exclusiva, em duas frentes de trabalho. A realização de atividades remuneradas em ECTI privada deve ser feita sob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cedência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não remunerada.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736304"/>
                <a:gridCol w="3600400"/>
                <a:gridCol w="1872208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844824"/>
          <a:ext cx="8136904" cy="4556760"/>
        </p:xfrm>
        <a:graphic>
          <a:graphicData uri="http://schemas.openxmlformats.org/drawingml/2006/table">
            <a:tbl>
              <a:tblPr/>
              <a:tblGrid>
                <a:gridCol w="2746205"/>
                <a:gridCol w="3590499"/>
                <a:gridCol w="18002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17. A critério da administração pública, poderá ser concedida ao pesquisador público, desde que não esteja em estágio probatório, licença sem remuneração para constituir empresa com a finalidade de desenvolver atividade empresarial relativa à inovação.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17. A critério da administração pública, poderá ser concedida ao pesquisador público, desde que não esteja em estágio probatório, licença sem remuneração para constituir empresa com a finalidade de desenvolver atividade empresarial relativa à inovação 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ou exercer atividades remuneradas de pesquisa e inovação em </a:t>
                      </a:r>
                      <a:r>
                        <a:rPr lang="pt-BR" sz="2000" dirty="0" err="1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ECTIs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 privadas..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O exercício de atividades remuneradas em ECTI provada, por pesquisador com dedicação exclusiva, dever ser feita com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cedência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não remunerada.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1520" y="1397000"/>
          <a:ext cx="8568953" cy="315468"/>
        </p:xfrm>
        <a:graphic>
          <a:graphicData uri="http://schemas.openxmlformats.org/drawingml/2006/table">
            <a:tbl>
              <a:tblPr/>
              <a:tblGrid>
                <a:gridCol w="2448272"/>
                <a:gridCol w="4104456"/>
                <a:gridCol w="2016225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520" y="1793324"/>
          <a:ext cx="8568952" cy="4732020"/>
        </p:xfrm>
        <a:graphic>
          <a:graphicData uri="http://schemas.openxmlformats.org/drawingml/2006/table">
            <a:tbl>
              <a:tblPr/>
              <a:tblGrid>
                <a:gridCol w="2448272"/>
                <a:gridCol w="4176464"/>
                <a:gridCol w="1944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Art. 18. A ECTI pública deverá dispor de Núcleo de Inovação Tecnológica, próprio ou em associação com outras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ECTIs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, com a finalidade de gerir sua política de inovação.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strike="sngStrike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Parágrafo único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. São competências mínimas do Núcleo de Inovação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Tecnológica: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Art. 18. A ECTI pública deverá dispor de Núcleo de Inovação Tecnológica, próprio ou em associação com outras ECTIs, com a finalidade de gerir sua política de inovação.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§ 1º O NIT deverá ser constituído por membros da ECTI pública e representantes do setor privado</a:t>
                      </a:r>
                      <a:r>
                        <a:rPr lang="pt-BR" sz="180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§ 2º</a:t>
                      </a:r>
                      <a:r>
                        <a:rPr lang="pt-BR" sz="180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. São competências mínimas do Núcleo de Inovação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Tecnológica: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VII- acompanhar a cedência de direitos sobre as criações de ECTI pública, de acordo com o Art. 12 desta lei, com o objetivo de garantir sua efetiva implementação.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A participação de representantes do setor privado nos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NITs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 é necessário para a atuação efetiva das </a:t>
                      </a:r>
                      <a:r>
                        <a:rPr lang="pt-BR" sz="1800" dirty="0" err="1">
                          <a:latin typeface="Calibri"/>
                          <a:ea typeface="Calibri"/>
                          <a:cs typeface="Times New Roman"/>
                        </a:rPr>
                        <a:t>ECTIs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 públicas no desenvolvimento tecnológico e na inovação da indústria nacional.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168352"/>
                <a:gridCol w="2232248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772816"/>
          <a:ext cx="8280921" cy="2453640"/>
        </p:xfrm>
        <a:graphic>
          <a:graphicData uri="http://schemas.openxmlformats.org/drawingml/2006/table">
            <a:tbl>
              <a:tblPr/>
              <a:tblGrid>
                <a:gridCol w="2794811"/>
                <a:gridCol w="3173720"/>
                <a:gridCol w="2312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Art. 19.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Art. 19.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Parágrafo único – O MCTI deverá implantar um cadastro nacional das ECTIs públicas aos moldes da plataforma Lattes do CNPq.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Dispor para toda a sociedade informações atualizadas sobre os projetos de pesquisa e inovação das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ECTIs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públicas.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539552" y="4221088"/>
          <a:ext cx="8280921" cy="2453640"/>
        </p:xfrm>
        <a:graphic>
          <a:graphicData uri="http://schemas.openxmlformats.org/drawingml/2006/table">
            <a:tbl>
              <a:tblPr/>
              <a:tblGrid>
                <a:gridCol w="2794811"/>
                <a:gridCol w="3173720"/>
                <a:gridCol w="2312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21. § 1º As prioridades da política industrial e tecnológica nacional de que trata o caput deste artigo serão estabelecidas em regulamento.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21. § 1º As prioridades da política industrial e tecnológica nacional de que trata o caput deste artigo serão estabelecidas em regulamento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definido pelo MCTI.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645736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096344"/>
                <a:gridCol w="2304256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560" y="2093560"/>
          <a:ext cx="8136904" cy="3855720"/>
        </p:xfrm>
        <a:graphic>
          <a:graphicData uri="http://schemas.openxmlformats.org/drawingml/2006/table">
            <a:tbl>
              <a:tblPr/>
              <a:tblGrid>
                <a:gridCol w="2746205"/>
                <a:gridCol w="3118525"/>
                <a:gridCol w="2272174"/>
              </a:tblGrid>
              <a:tr h="140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25. Nos financiamentos previstos nesta Lei, as taxas de juros serão definidas </a:t>
                      </a:r>
                      <a:r>
                        <a:rPr lang="pt-BR" sz="2000" strike="sngStrike"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 regulamento, possibilitada a isenção quando o beneficiário adimplir nos prazos fixados o principal atualizado monetariamente.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25. Nos financiamentos previstos nesta Lei, as taxas de juros serão definidas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em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 regulamento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definido pelo MCTI,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 possibilitada a isenção quando o beneficiário adimplir nos prazos fixados o principal atualizado monetariamente.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Deve constar em lei que define o regulamento a ser observado.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2156663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Grupo de Trabalho foi estabelecido pelo Plenário do CONFEA por meio da </a:t>
            </a:r>
            <a:r>
              <a:rPr lang="pt-BR" u="sng" dirty="0" smtClean="0"/>
              <a:t>PL-1068/2012</a:t>
            </a:r>
            <a:r>
              <a:rPr lang="pt-BR" dirty="0" smtClean="0"/>
              <a:t>, com o objetivo de participar da consulta pública sobre o Código Nacional de Ciência, Tecnologia e Inovação, </a:t>
            </a:r>
            <a:r>
              <a:rPr lang="pt-BR" u="sng" dirty="0" smtClean="0"/>
              <a:t>PL 2177/2011</a:t>
            </a:r>
            <a:r>
              <a:rPr lang="pt-BR" dirty="0" smtClean="0"/>
              <a:t>, em tramitação no Congresso Nacional. </a:t>
            </a:r>
            <a:endParaRPr lang="en-NZ" dirty="0"/>
          </a:p>
        </p:txBody>
      </p:sp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043608" y="1652607"/>
            <a:ext cx="1365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/>
              <a:t>Objetivo:</a:t>
            </a:r>
            <a:endParaRPr lang="en-NZ" sz="2400" b="1" u="sng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43608" y="3820105"/>
            <a:ext cx="698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Cronograma de Reuniões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07/08/2012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14:00 às 18:00 – 1ª Reunião Ordinária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31/08/2012 – 9:00 às 18:00 – 2ª. Reunião Ordinária;</a:t>
            </a:r>
            <a:endParaRPr kumimoji="0" lang="en-N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21/09/2012 – 9:00 às 18:00 – 3ª. Reunião Ordinária; </a:t>
            </a:r>
            <a:endParaRPr kumimoji="0" lang="en-N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19/10/2012 – 9:00 às 18:00 – 4ª. Reunião Ordinária;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03/12/2012 – 9:00 às 18:00 – 5ª. Reunião Ordinária.</a:t>
            </a: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168352"/>
                <a:gridCol w="2232248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1" y="1844824"/>
          <a:ext cx="8280921" cy="3154680"/>
        </p:xfrm>
        <a:graphic>
          <a:graphicData uri="http://schemas.openxmlformats.org/drawingml/2006/table">
            <a:tbl>
              <a:tblPr/>
              <a:tblGrid>
                <a:gridCol w="2794811"/>
                <a:gridCol w="3173720"/>
                <a:gridCol w="2312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26. §1º A alienação dos ativos referidos no </a:t>
                      </a:r>
                      <a:r>
                        <a:rPr lang="pt-BR" sz="2000" i="1">
                          <a:latin typeface="Calibri"/>
                          <a:ea typeface="Calibri"/>
                          <a:cs typeface="Calibri"/>
                        </a:rPr>
                        <a:t>caput 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deste artigo, quando listados em bolsa de valores, dispensa realização de licitação.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26. §1º A alienação dos ativos referidos no </a:t>
                      </a:r>
                      <a:r>
                        <a:rPr lang="pt-BR" sz="2000" i="1">
                          <a:latin typeface="Calibri"/>
                          <a:ea typeface="Calibri"/>
                          <a:cs typeface="Calibri"/>
                        </a:rPr>
                        <a:t>caput 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deste artigo, quando listados em bolsa de valores, dispensa realização de licitação,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desde que ao poder público seja garantido o valor aportado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 com correção monetária.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O valor real do recurso público aportado em ECTI privada pela União, Estados, DF ou Municípios deve ser garantido na Lei. 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096344"/>
                <a:gridCol w="2304256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844824"/>
          <a:ext cx="8208911" cy="3505200"/>
        </p:xfrm>
        <a:graphic>
          <a:graphicData uri="http://schemas.openxmlformats.org/drawingml/2006/table">
            <a:tbl>
              <a:tblPr/>
              <a:tblGrid>
                <a:gridCol w="2770508"/>
                <a:gridCol w="3146121"/>
                <a:gridCol w="22922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27. § 2o Considerar-se-á desenvolvida na vigência do contrato a que se refere o caput deste artigo a criação intelectual pertinente ao seu objeto cuja proteção seja requerida pela contratada até 2 (dois) anos após o seu término.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kern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Retirar parágrafo 2º </a:t>
                      </a:r>
                      <a:endParaRPr lang="en-NZ" sz="2000" kern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Entende-se que há direito de propriedade intelectual pelo órgão contratante sobre o objeto do contrato a qualquer momento, mesmo após a vigência do contrato.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736304"/>
                <a:gridCol w="3240360"/>
                <a:gridCol w="2232248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916832"/>
          <a:ext cx="8280920" cy="2453640"/>
        </p:xfrm>
        <a:graphic>
          <a:graphicData uri="http://schemas.openxmlformats.org/drawingml/2006/table">
            <a:tbl>
              <a:tblPr/>
              <a:tblGrid>
                <a:gridCol w="2794810"/>
                <a:gridCol w="3173720"/>
                <a:gridCol w="23123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29. § 2o O Núcleo informará ao inventor independente, no prazo máximo de </a:t>
                      </a:r>
                      <a:r>
                        <a:rPr lang="pt-BR" sz="2000" strike="sngStrike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6 (seis)</a:t>
                      </a:r>
                      <a:r>
                        <a:rPr lang="pt-BR" sz="2000" strike="sngStrike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meses, a decisão quanto à adoção a que se refere o caput deste artigo.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29. § 2o O Núcleo informará ao inventor independente, no prazo máximo de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2 (dois)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 meses, a decisão quanto à adoção a que se refere o caput deste artigo.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Entende-se que seis meses é tempo excessivo para avaliar a pertinência da ECTI em investir em inovação.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3816424"/>
                <a:gridCol w="2160240"/>
                <a:gridCol w="2232248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7544" y="1886712"/>
          <a:ext cx="8352928" cy="4556760"/>
        </p:xfrm>
        <a:graphic>
          <a:graphicData uri="http://schemas.openxmlformats.org/drawingml/2006/table">
            <a:tbl>
              <a:tblPr/>
              <a:tblGrid>
                <a:gridCol w="3888432"/>
                <a:gridCol w="2131998"/>
                <a:gridCol w="233249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Art. 30. Fica autorizada a instituição de fundos mútuos de investimento em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ECTIs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privadas com fins lucrativos, cuja atividade principal seja a inovação, caracterizados pela comunhão de recursos captados por meio do sistema de distribuição de valores mobiliários, na forma da Lei Federal n. 6.385, de 7 de dezembro de 1976, destinados à aplicação em carteira diversificada de valores mobiliários de emissão dessas empresas.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Retirar o artigo 30</a:t>
                      </a:r>
                      <a:endParaRPr lang="en-NZ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Não há necessidade desta autorização, pois os fundos previstos não serão constituídos de recursos públicos.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3816424"/>
                <a:gridCol w="2160240"/>
                <a:gridCol w="2232248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3" y="1811866"/>
          <a:ext cx="8208911" cy="4732020"/>
        </p:xfrm>
        <a:graphic>
          <a:graphicData uri="http://schemas.openxmlformats.org/drawingml/2006/table">
            <a:tbl>
              <a:tblPr/>
              <a:tblGrid>
                <a:gridCol w="3816424"/>
                <a:gridCol w="2100205"/>
                <a:gridCol w="22922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Calibri"/>
                        </a:rPr>
                        <a:t>Art. 32. O acesso a amostra de componente do patrimônio genético e de conhecimento tradicional associado para fins exclusivos de pesquisa e desenvolvimento nas áreas biológicas e afins, em quantidades razoáveis, nos termos de regulamentação, independerá de autorização prévia.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/>
                          <a:ea typeface="Calibri"/>
                          <a:cs typeface="Calibri"/>
                        </a:rPr>
                        <a:t>Parágrafo único</a:t>
                      </a:r>
                      <a:r>
                        <a:rPr lang="pt-BR" sz="1800" dirty="0">
                          <a:latin typeface="Calibri"/>
                          <a:ea typeface="Calibri"/>
                          <a:cs typeface="Calibri"/>
                        </a:rPr>
                        <a:t>. A extração de componente do patrimônio genético para fins de produção e comercialização depende de autorização do Conselho de Gestão do Patrimônio Genético, vinculado ao Ministério do Meio Ambiente.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Retirar o artigo 32 e parágrafo único.</a:t>
                      </a:r>
                      <a:endParaRPr lang="en-NZ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Consideramos necessária a flexibilização do acesso aos recursos genéticos, contudo entendemos que pela complexidade do tema o mesmo deve ser regulamentado em legislação especifica.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Já existe medida provisória e projeto de lei em tramitação no Congresso Nacional.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096344"/>
                <a:gridCol w="2304256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916832"/>
          <a:ext cx="8208911" cy="2804160"/>
        </p:xfrm>
        <a:graphic>
          <a:graphicData uri="http://schemas.openxmlformats.org/drawingml/2006/table">
            <a:tbl>
              <a:tblPr/>
              <a:tblGrid>
                <a:gridCol w="2770508"/>
                <a:gridCol w="3146121"/>
                <a:gridCol w="22922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Art. 36. A contratação de serviços e a aquisição de bens efetuar-se-ão mediante procedimento de Seleção, exceto nos casos de aquisições diretas previstas nesta Lei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Art. 36. A contratação de serviços e a aquisição de bens efetuar-se-ão mediante procedimento de Seleção 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Simplificada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, exceto nos casos de aquisições diretas previstas nesta Lei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 lei tipifica apenas a modalidade </a:t>
                      </a: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Seleção Simplificada.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952328"/>
                <a:gridCol w="3096344"/>
                <a:gridCol w="2160240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2" y="1844824"/>
          <a:ext cx="8208911" cy="4206240"/>
        </p:xfrm>
        <a:graphic>
          <a:graphicData uri="http://schemas.openxmlformats.org/drawingml/2006/table">
            <a:tbl>
              <a:tblPr/>
              <a:tblGrid>
                <a:gridCol w="2952328"/>
                <a:gridCol w="3096344"/>
                <a:gridCol w="21602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Art. 37. Quando realizada pelas </a:t>
                      </a:r>
                      <a:r>
                        <a:rPr lang="pt-BR" sz="2000" dirty="0" err="1">
                          <a:latin typeface="Calibri"/>
                          <a:ea typeface="Calibri"/>
                          <a:cs typeface="Times New Roman"/>
                        </a:rPr>
                        <a:t>ECTIs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 privadas, a Seleção Mediante Orçamentos consistirá na obrigação de apresentação de no mínimo três orçamentos, obtidos entre interessados do ramo pertinente ao objeto a ser contratado ou adquirido, conforme plano de trabalho ou projeto básico.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Art. 37. Quando realizada pelas ECTIs privadas, a Seleção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Simplificada</a:t>
                      </a:r>
                      <a:r>
                        <a:rPr lang="pt-BR" sz="2000">
                          <a:latin typeface="Calibri"/>
                          <a:ea typeface="Calibri"/>
                          <a:cs typeface="Times New Roman"/>
                        </a:rPr>
                        <a:t> Mediante Orçamentos consistirá na obrigação de apresentação de no mínimo três orçamentos, obtidos entre interessados do ramo pertinente ao objeto a ser contratado ou adquirido, conforme plano de trabalho ou projeto básico.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 lei tipifica apenas a modalidade </a:t>
                      </a: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Seleção Simplificada.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808312"/>
                <a:gridCol w="3096344"/>
                <a:gridCol w="2304256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551" y="1916832"/>
          <a:ext cx="8208913" cy="1752600"/>
        </p:xfrm>
        <a:graphic>
          <a:graphicData uri="http://schemas.openxmlformats.org/drawingml/2006/table">
            <a:tbl>
              <a:tblPr/>
              <a:tblGrid>
                <a:gridCol w="2770508"/>
                <a:gridCol w="3146123"/>
                <a:gridCol w="22922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37 - § 3o Somente poderão participar da Seleção os interessados legalmente constituídos.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37 - § 3o Somente poderão participar da Seleção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Simplificada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 os interessados legalmente constituídos.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A lei tipifica apenas a modalidade </a:t>
                      </a: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Seleção Simplificada.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552" y="1397000"/>
          <a:ext cx="8208912" cy="315468"/>
        </p:xfrm>
        <a:graphic>
          <a:graphicData uri="http://schemas.openxmlformats.org/drawingml/2006/table">
            <a:tbl>
              <a:tblPr/>
              <a:tblGrid>
                <a:gridCol w="2952328"/>
                <a:gridCol w="3096344"/>
                <a:gridCol w="2160240"/>
              </a:tblGrid>
              <a:tr h="26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Projeto de Lei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Texto proposto</a:t>
                      </a:r>
                      <a:endParaRPr lang="en-NZ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EEECE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Justificativa</a:t>
                      </a:r>
                      <a:endParaRPr lang="en-N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11560" y="1930504"/>
          <a:ext cx="8136904" cy="3154680"/>
        </p:xfrm>
        <a:graphic>
          <a:graphicData uri="http://schemas.openxmlformats.org/drawingml/2006/table">
            <a:tbl>
              <a:tblPr/>
              <a:tblGrid>
                <a:gridCol w="2880320"/>
                <a:gridCol w="3024336"/>
                <a:gridCol w="223224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Art. 41. A Aquisição Direta dar-se-á nos seguintes casos: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I – Nas contratações e aquisições cujo valor global não ultrapasse </a:t>
                      </a:r>
                      <a:r>
                        <a:rPr lang="pt-BR" sz="2000" strike="sngStrike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R$30.000,00</a:t>
                      </a:r>
                      <a:r>
                        <a:rPr lang="pt-BR" sz="20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2000" strike="sngStrike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(trinta mil reais)</a:t>
                      </a:r>
                      <a:r>
                        <a:rPr lang="pt-BR" sz="2000" dirty="0">
                          <a:latin typeface="Calibri"/>
                          <a:ea typeface="Calibri"/>
                          <a:cs typeface="Calibri"/>
                        </a:rPr>
                        <a:t>, conforme a natureza do objeto;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Art. 41. A Aquisição Direta dar-se-á nos seguintes casos: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I – Nas contratações e aquisições cujo valor global não ultrapasse </a:t>
                      </a:r>
                      <a:r>
                        <a:rPr lang="pt-BR" sz="20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</a:rPr>
                        <a:t>R$50.000,00 (cinquenta mil reais)</a:t>
                      </a:r>
                      <a:r>
                        <a:rPr lang="pt-BR" sz="2000">
                          <a:latin typeface="Calibri"/>
                          <a:ea typeface="Calibri"/>
                          <a:cs typeface="Calibri"/>
                        </a:rPr>
                        <a:t>, conforme a natureza do objeto;</a:t>
                      </a:r>
                      <a:endParaRPr lang="en-N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Calibri"/>
                          <a:ea typeface="Calibri"/>
                          <a:cs typeface="Times New Roman"/>
                        </a:rPr>
                        <a:t>R$ 30.000,00 é um valor muito baixo para aquisição de equipamentos de alta tecnologia.</a:t>
                      </a:r>
                      <a:endParaRPr lang="en-N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175544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043608" y="2875583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5. Considerações Finais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484784"/>
            <a:ext cx="3762056" cy="545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1ª  Reunião Ordinária</a:t>
            </a:r>
            <a:endParaRPr lang="en-NZ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2030383"/>
            <a:ext cx="77048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Coleta de informações junto a parlamentares e entidades discutindo o assunto: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Carta Governadores e Fórum de Reitores (Responsável: Dixon);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1.2. Material na ANPROTEC, ANPEI e PROTEC (Responsável: Marcondes);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1.3. Material de referência na SBPC (Responsáveis: Viero e Jorge);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1.4. Material de referência na Comissão de Ciência e Tecnologia, Comunicação e Informática da Câmara dos Deputados (Responsável: Renato Roscoe).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Leitura do PL 2177/2011, levantamento de pontos relevantes para o sistema CONFEA/CREA e contribuições gerais para o texto (Responsáveis: todos membros);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827584" y="141277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Fica clara a necessidade de um </a:t>
            </a:r>
            <a:r>
              <a:rPr lang="pt-BR" b="1" u="sng" dirty="0" smtClean="0"/>
              <a:t>esforço concentrado </a:t>
            </a:r>
            <a:r>
              <a:rPr lang="pt-BR" dirty="0" smtClean="0"/>
              <a:t>de toda a sociedade brasileira para o estímulo à inovação!</a:t>
            </a:r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b="1" u="sng" dirty="0" smtClean="0"/>
              <a:t>Código Nacional de Ciência Tecnologia e Inovação</a:t>
            </a:r>
            <a:r>
              <a:rPr lang="pt-BR" dirty="0" smtClean="0"/>
              <a:t> representa um importante avanço neste sentido.</a:t>
            </a:r>
            <a:endParaRPr lang="en-NZ" dirty="0"/>
          </a:p>
        </p:txBody>
      </p:sp>
      <p:sp>
        <p:nvSpPr>
          <p:cNvPr id="9" name="Retângulo 8"/>
          <p:cNvSpPr/>
          <p:nvPr/>
        </p:nvSpPr>
        <p:spPr>
          <a:xfrm>
            <a:off x="755576" y="2996952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Vale ressaltar, no entanto, que apesar das grandes contribuições que o Código trará ao País, pouca será sua eficiência se não houver uma</a:t>
            </a:r>
            <a:r>
              <a:rPr lang="pt-BR" b="1" u="sng" dirty="0" smtClean="0"/>
              <a:t> mudança cultural nas instituições públicas de pesquisa e no setor empresarial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Deve-se combater a ideia de que o público não pode se relacionar com o privado. Quem efetivamente coloca a </a:t>
            </a:r>
            <a:r>
              <a:rPr lang="pt-BR" b="1" u="sng" dirty="0" smtClean="0"/>
              <a:t>inovação a serviço da sociedade</a:t>
            </a:r>
            <a:r>
              <a:rPr lang="pt-BR" dirty="0" smtClean="0"/>
              <a:t> em uma </a:t>
            </a:r>
            <a:r>
              <a:rPr lang="pt-BR" b="1" u="sng" dirty="0" smtClean="0"/>
              <a:t>economia de mercado</a:t>
            </a:r>
            <a:r>
              <a:rPr lang="pt-BR" dirty="0" smtClean="0"/>
              <a:t> como o Brasil é, indiscutivelmente, o </a:t>
            </a:r>
            <a:r>
              <a:rPr lang="pt-BR" b="1" u="sng" dirty="0" smtClean="0"/>
              <a:t>setor privado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As relações entre a academia e as empresas devem ser </a:t>
            </a:r>
            <a:r>
              <a:rPr lang="pt-BR" b="1" u="sng" dirty="0" smtClean="0"/>
              <a:t>viscerais e </a:t>
            </a:r>
            <a:r>
              <a:rPr lang="pt-BR" b="1" u="sng" dirty="0" err="1" smtClean="0"/>
              <a:t>contratualizadas</a:t>
            </a:r>
            <a:r>
              <a:rPr lang="pt-BR" dirty="0" smtClean="0"/>
              <a:t> de forma moderna e efetiva, para romper o ciclo de </a:t>
            </a:r>
            <a:r>
              <a:rPr lang="pt-BR" b="1" u="sng" dirty="0" smtClean="0"/>
              <a:t>prateleiras cheias</a:t>
            </a:r>
            <a:r>
              <a:rPr lang="pt-BR" dirty="0" smtClean="0"/>
              <a:t> de conhecimento puramente acadêmico sem o mesmo, efetivamente, se transformar em inovações para a sociedade brasileira.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679897"/>
            <a:ext cx="79208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baixo investimento em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CT&amp;I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pelas empresas também tem um viés cultural muito forte, o qual deve ser combatido da mesma forma que os preconceitos nas instituições públicas.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Também será pequena a eficiência do Código se as mudanças estruturais da economia brasileira não acompanharem a necessária melhoria no ambiente de negócio no País!</a:t>
            </a: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O novo Código Nacional de Ciência, Tecnologia e Inovação é um dos pilares desse processo e o Sistema CONFEA/CREA/MUTUA tem um papel fundamental na sua elaboração e implantação, dando suporte para a sociedade brasileira ter uma base de profissionais preparados e habilitados para os enormes desafios e oportunidades que os aguardam.</a:t>
            </a:r>
            <a:endParaRPr kumimoji="0" lang="en-N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55576" y="1541399"/>
            <a:ext cx="79208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Neste contexto, além das recomendações para a melhoria do texto da PL 2177/2011, o Grupo de Trabalho sugere fortemente ao Plenário do CONFEA que analise a possibilidade de criar uma</a:t>
            </a:r>
            <a:r>
              <a:rPr lang="pt-BR" b="1" u="sng" dirty="0" smtClean="0"/>
              <a:t> Comissão Permanente de Ciência, Tecnologia e Inovação </a:t>
            </a:r>
            <a:r>
              <a:rPr lang="pt-BR" dirty="0" smtClean="0"/>
              <a:t>para conectar o sistema constantemente com as políticas do setor.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A justificativa para a criação de tal Comissão fundamenta-se na necessária contribuição do Sistema à discussão e implementação das ações de </a:t>
            </a:r>
            <a:r>
              <a:rPr lang="pt-BR" dirty="0" err="1" smtClean="0"/>
              <a:t>CT&amp;I</a:t>
            </a:r>
            <a:r>
              <a:rPr lang="pt-BR" dirty="0" smtClean="0"/>
              <a:t>, subsidiando a sociedade com uma </a:t>
            </a:r>
            <a:r>
              <a:rPr lang="pt-BR" b="1" u="sng" dirty="0" smtClean="0"/>
              <a:t>visão dos profissionais responsáveis pela maioria das inovações</a:t>
            </a:r>
            <a:r>
              <a:rPr lang="pt-BR" dirty="0" smtClean="0"/>
              <a:t> que contribuem para um País melhor e mais competitivo.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Além disso, a preocupação com o ambiente inovador e seus benefícios deveria ser </a:t>
            </a:r>
            <a:r>
              <a:rPr lang="pt-BR" b="1" u="sng" dirty="0" smtClean="0"/>
              <a:t>transversal a todas as discussões </a:t>
            </a:r>
            <a:r>
              <a:rPr lang="pt-BR" dirty="0" smtClean="0"/>
              <a:t>do Sistema CONFEA/CREA/MUTUA, principalmente, no tocante a </a:t>
            </a:r>
            <a:r>
              <a:rPr lang="pt-BR" b="1" u="sng" dirty="0" smtClean="0"/>
              <a:t>atribuição profissional e formatações curriculares</a:t>
            </a:r>
            <a:r>
              <a:rPr lang="pt-BR" dirty="0" smtClean="0"/>
              <a:t> alinhadas com os sistemas de formação (oferta) e mercado (demanda).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/>
          </a:p>
        </p:txBody>
      </p:sp>
      <p:pic>
        <p:nvPicPr>
          <p:cNvPr id="2052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139952" y="260648"/>
            <a:ext cx="808038" cy="808038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24744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51920" y="4635713"/>
            <a:ext cx="47880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Conselheiro Federal Eng. Agr. Renato Roscoe (Coordenador)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Conselheiro Federal </a:t>
            </a:r>
            <a:r>
              <a:rPr kumimoji="0" lang="pt-B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Tecg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Dixon Gomes Afonso 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Eng. Mecânico Jorge Nei Brito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Geólogo Antônio Pedro Viero</a:t>
            </a:r>
            <a:endParaRPr kumimoji="0" lang="en-NZ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Eng. Civil Marcondes Moreira de Araújo.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115616" y="1988840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Grupo de Trabalho sobre o Código Nacional de Ciência, Tecnologia e Inovação</a:t>
            </a:r>
            <a:endParaRPr lang="en-NZ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3927" y="5733256"/>
            <a:ext cx="1261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22-05-2013</a:t>
            </a:r>
            <a:endParaRPr lang="pt-BR" dirty="0" smtClean="0"/>
          </a:p>
          <a:p>
            <a:pPr algn="ctr"/>
            <a:r>
              <a:rPr lang="pt-BR" dirty="0" smtClean="0"/>
              <a:t>Brasília</a:t>
            </a:r>
            <a:endParaRPr lang="en-NZ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21781" y="3212976"/>
            <a:ext cx="4942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/>
              <a:t>Gratos pela atenção!</a:t>
            </a:r>
            <a:endParaRPr lang="en-NZ" sz="4400" dirty="0"/>
          </a:p>
        </p:txBody>
      </p:sp>
      <p:pic>
        <p:nvPicPr>
          <p:cNvPr id="12" name="Picture 2" descr="http://fastsolucoes.com.br/blog/wp-content/uploads/2009/07/criando_ide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1640795" cy="139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484784"/>
            <a:ext cx="6121676" cy="545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2ª Reunião Ordinária (31/08/2012)</a:t>
            </a:r>
            <a:endParaRPr lang="en-NZ" sz="2800" b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2492896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pt-BR" sz="2000" dirty="0" smtClean="0"/>
              <a:t> Leitura do PL 2177/2011 e levantamento de pontos relevantes para o sistema CONFEA/CREA e de contribuições gerais para o texto;</a:t>
            </a:r>
            <a:endParaRPr lang="en-NZ" sz="2000" dirty="0"/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484784"/>
            <a:ext cx="61216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3ª Reunião Ordinária (31/08/2012)</a:t>
            </a:r>
            <a:endParaRPr lang="en-NZ" sz="2800" b="1" dirty="0" smtClean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994064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638" lvl="0" indent="-274638"/>
            <a:r>
              <a:rPr lang="pt-B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pt-BR" sz="2000" dirty="0" smtClean="0"/>
              <a:t> Relato de reunião com o Dep. Eduardo Azeredo (Coordenador da Comissão de Ciência e Tecnologia, Comunicação e Informática da Câmara dos Deputados);</a:t>
            </a:r>
            <a:endParaRPr lang="en-NZ" sz="2000" dirty="0" smtClean="0"/>
          </a:p>
          <a:p>
            <a:pPr lvl="0"/>
            <a:r>
              <a:rPr lang="pt-BR" sz="2000" dirty="0" smtClean="0"/>
              <a:t>2. Reunião como representantes da UNESCO;</a:t>
            </a:r>
            <a:endParaRPr lang="en-NZ" sz="2000" dirty="0" smtClean="0"/>
          </a:p>
          <a:p>
            <a:pPr lvl="0"/>
            <a:r>
              <a:rPr lang="pt-BR" sz="2000" dirty="0" smtClean="0"/>
              <a:t>3. Revisão ponto a ponto do Projeto de Lei;</a:t>
            </a:r>
            <a:endParaRPr lang="en-NZ" sz="2000" dirty="0" smtClean="0"/>
          </a:p>
          <a:p>
            <a:r>
              <a:rPr lang="pt-BR" sz="2000" dirty="0" smtClean="0"/>
              <a:t>4. Assuntos gerais.</a:t>
            </a:r>
            <a:endParaRPr lang="en-NZ" sz="2000" dirty="0"/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971600" y="408984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 smtClean="0"/>
              <a:t>Destaque para Reunião representantes UNESCO</a:t>
            </a:r>
            <a:r>
              <a:rPr lang="pt-BR" dirty="0" smtClean="0"/>
              <a:t>:</a:t>
            </a:r>
          </a:p>
          <a:p>
            <a:r>
              <a:rPr lang="pt-BR" dirty="0" smtClean="0"/>
              <a:t>- Ary Mergulhão Filho (Oficial de Ciência e Tecnologia da UNESCO) 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Zuhair</a:t>
            </a:r>
            <a:r>
              <a:rPr lang="pt-BR" dirty="0" smtClean="0"/>
              <a:t> </a:t>
            </a:r>
            <a:r>
              <a:rPr lang="pt-BR" dirty="0" err="1" smtClean="0"/>
              <a:t>Warwar</a:t>
            </a:r>
            <a:r>
              <a:rPr lang="pt-BR" dirty="0" smtClean="0"/>
              <a:t> (Consultor em Ciência e Tecnologia da UNESCO)</a:t>
            </a:r>
            <a:endParaRPr lang="en-NZ" dirty="0"/>
          </a:p>
        </p:txBody>
      </p:sp>
      <p:sp>
        <p:nvSpPr>
          <p:cNvPr id="10" name="Retângulo 9"/>
          <p:cNvSpPr/>
          <p:nvPr/>
        </p:nvSpPr>
        <p:spPr>
          <a:xfrm>
            <a:off x="1944216" y="5157192"/>
            <a:ext cx="4572000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pt-BR" dirty="0" smtClean="0"/>
              <a:t>No que tange a </a:t>
            </a:r>
            <a:r>
              <a:rPr lang="pt-BR" dirty="0" err="1" smtClean="0"/>
              <a:t>CT&amp;I</a:t>
            </a:r>
            <a:r>
              <a:rPr lang="pt-BR" dirty="0" smtClean="0"/>
              <a:t>, a UNESCO tem como finalidade dar suporte à geração de políticas públicas para o setor.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772816"/>
            <a:ext cx="7920880" cy="132343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 smtClean="0"/>
              <a:t>Ressaltou-se que o </a:t>
            </a:r>
            <a:r>
              <a:rPr lang="pt-BR" sz="2000" b="1" dirty="0" smtClean="0"/>
              <a:t>CONFEA</a:t>
            </a:r>
            <a:r>
              <a:rPr lang="pt-BR" sz="2000" dirty="0" smtClean="0"/>
              <a:t> tem papel fundamental </a:t>
            </a:r>
            <a:r>
              <a:rPr lang="pt-BR" sz="2000" b="1" dirty="0" smtClean="0"/>
              <a:t>no processo de incorporação das inovações ao mercado</a:t>
            </a:r>
            <a:r>
              <a:rPr lang="pt-BR" sz="2000" dirty="0" smtClean="0"/>
              <a:t>, uma vez que representa uma organização de profissionais que lidam diariamente com o processo de geração de </a:t>
            </a:r>
            <a:r>
              <a:rPr lang="pt-BR" sz="2000" b="1" dirty="0" smtClean="0"/>
              <a:t>inovações tecnológicas</a:t>
            </a:r>
            <a:r>
              <a:rPr lang="pt-BR" sz="2000" dirty="0" smtClean="0"/>
              <a:t>.</a:t>
            </a:r>
            <a:endParaRPr lang="en-NZ" sz="2000" dirty="0"/>
          </a:p>
        </p:txBody>
      </p:sp>
      <p:sp>
        <p:nvSpPr>
          <p:cNvPr id="5" name="Retângulo 4"/>
          <p:cNvSpPr/>
          <p:nvPr/>
        </p:nvSpPr>
        <p:spPr>
          <a:xfrm>
            <a:off x="360040" y="3242007"/>
            <a:ext cx="8532440" cy="313932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pt-BR" b="1" u="sng" dirty="0" smtClean="0"/>
              <a:t>Pontos para possível cooperação institucional com o CONFEA</a:t>
            </a:r>
            <a:r>
              <a:rPr lang="pt-BR" dirty="0" smtClean="0"/>
              <a:t>: </a:t>
            </a:r>
          </a:p>
          <a:p>
            <a:pPr>
              <a:buFontTx/>
              <a:buChar char="-"/>
            </a:pPr>
            <a:r>
              <a:rPr lang="pt-BR" dirty="0" smtClean="0"/>
              <a:t> Estudos sobre modelos de empresa/inovação para o mercado brasileiro para os próximos 5/10/15 anos; </a:t>
            </a:r>
          </a:p>
          <a:p>
            <a:pPr>
              <a:buFontTx/>
              <a:buChar char="-"/>
            </a:pPr>
            <a:r>
              <a:rPr lang="pt-BR" dirty="0" smtClean="0"/>
              <a:t> Estudos sobre o perfil profissional requerido; </a:t>
            </a:r>
          </a:p>
          <a:p>
            <a:pPr>
              <a:buFontTx/>
              <a:buChar char="-"/>
            </a:pPr>
            <a:r>
              <a:rPr lang="pt-BR" dirty="0" smtClean="0"/>
              <a:t> Estudos comparativos internacionais sobre modelos de empresas e perfis profissionais; </a:t>
            </a:r>
          </a:p>
          <a:p>
            <a:pPr>
              <a:buFontTx/>
              <a:buChar char="-"/>
            </a:pPr>
            <a:r>
              <a:rPr lang="pt-BR" dirty="0" smtClean="0"/>
              <a:t> Estudos sobre características internacionais de políticas de MPE/MGE e perfis profissionais; </a:t>
            </a:r>
          </a:p>
          <a:p>
            <a:pPr>
              <a:buFontTx/>
              <a:buChar char="-"/>
            </a:pPr>
            <a:r>
              <a:rPr lang="pt-BR" dirty="0" smtClean="0"/>
              <a:t> Estudos comparativos internacionais sobre perfis de cursos de engenharia e adequação ao mercado;  </a:t>
            </a:r>
          </a:p>
          <a:p>
            <a:pPr>
              <a:buFontTx/>
              <a:buChar char="-"/>
            </a:pPr>
            <a:r>
              <a:rPr lang="pt-BR" dirty="0" smtClean="0"/>
              <a:t> Engenharia sustentável; </a:t>
            </a:r>
          </a:p>
          <a:p>
            <a:pPr>
              <a:buFontTx/>
              <a:buChar char="-"/>
            </a:pPr>
            <a:r>
              <a:rPr lang="pt-BR" dirty="0" smtClean="0"/>
              <a:t> Mulheres na Engenharia.</a:t>
            </a:r>
            <a:endParaRPr lang="en-NZ" dirty="0"/>
          </a:p>
        </p:txBody>
      </p:sp>
      <p:pic>
        <p:nvPicPr>
          <p:cNvPr id="6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475656" y="126876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u="sng" dirty="0" smtClean="0"/>
              <a:t>Destaque para Reunião representantes UNESCO</a:t>
            </a:r>
            <a:r>
              <a:rPr lang="pt-BR" dirty="0" smtClean="0"/>
              <a:t>: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340768"/>
            <a:ext cx="599984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 smtClean="0">
                <a:solidFill>
                  <a:srgbClr val="4F81BD"/>
                </a:solidFill>
                <a:latin typeface="Cambria"/>
                <a:ea typeface="Times New Roman"/>
                <a:cs typeface="Times New Roman"/>
              </a:rPr>
              <a:t>4ª Reunião Ordinária (19-10-2012)</a:t>
            </a:r>
            <a:endParaRPr lang="en-NZ" sz="2800" b="1" dirty="0">
              <a:solidFill>
                <a:srgbClr val="4F81BD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60379"/>
            <a:ext cx="83529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Mesa Redonda - Ciência e Tecnologia: Uma nova abordagem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ocorreu no auditório da Usina de Arte João Donato, localizado no Distrito Industrial, Rio Branco, Acre. A discussão foi inserida na programação oficial da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Nacional de Ciência, Tecnologia e Inovação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sendo apresentadas três palestras para estímulo ao tema: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Palestra 1: 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Indicadores de Ciência e Tecnologia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proferida pelo Eng. Civil Marcondes Moreira de Araújo;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Palestra 2: 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Brasil - O País do Futuro: Desafios da Ciência e Tecnologia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proferida pelo Eng. Mecânico Jorge Nei Brito; </a:t>
            </a: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Palestra 3: “</a:t>
            </a:r>
            <a:r>
              <a:rPr kumimoji="0" lang="pt-B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 Código Nacional de Ciência, Tecnologia e Inovação como instrumento de Desenvolvimento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”, proferida pelo Deputado Federal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Sibá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Machado.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283968" y="44624"/>
            <a:ext cx="576064" cy="576064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6512" y="620688"/>
            <a:ext cx="9144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SERVI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P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BLICO FEDERAL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CONSELHO FEDERAL DE ENGENHARIA E AGRONOMIA 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CONFEA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pt-BR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Grupo de Trabalho sobre o Código Nacional de Ciência, Tecnologia e Inovação – Relatório Final</a:t>
            </a:r>
            <a:endParaRPr kumimoji="0" lang="en-N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endParaRPr kumimoji="0" lang="en-N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323528" y="1217087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5793</Words>
  <Application>Microsoft Office PowerPoint</Application>
  <PresentationFormat>Apresentação na tela (4:3)</PresentationFormat>
  <Paragraphs>504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Renato</dc:creator>
  <cp:lastModifiedBy>Clecia Maria de Abrantes</cp:lastModifiedBy>
  <cp:revision>19</cp:revision>
  <dcterms:created xsi:type="dcterms:W3CDTF">2013-05-19T22:07:52Z</dcterms:created>
  <dcterms:modified xsi:type="dcterms:W3CDTF">2013-05-22T15:02:44Z</dcterms:modified>
</cp:coreProperties>
</file>