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6" r:id="rId3"/>
    <p:sldId id="373" r:id="rId4"/>
    <p:sldId id="374" r:id="rId5"/>
    <p:sldId id="369" r:id="rId6"/>
    <p:sldId id="377" r:id="rId7"/>
    <p:sldId id="360" r:id="rId8"/>
    <p:sldId id="370" r:id="rId9"/>
    <p:sldId id="371" r:id="rId10"/>
    <p:sldId id="376" r:id="rId11"/>
    <p:sldId id="375" r:id="rId12"/>
    <p:sldId id="372" r:id="rId13"/>
    <p:sldId id="327" r:id="rId14"/>
    <p:sldId id="363" r:id="rId15"/>
    <p:sldId id="364" r:id="rId16"/>
    <p:sldId id="378" r:id="rId17"/>
    <p:sldId id="340" r:id="rId18"/>
    <p:sldId id="365" r:id="rId19"/>
    <p:sldId id="366" r:id="rId20"/>
    <p:sldId id="367" r:id="rId21"/>
    <p:sldId id="368" r:id="rId22"/>
    <p:sldId id="362" r:id="rId23"/>
  </p:sldIdLst>
  <p:sldSz cx="9144000" cy="6858000" type="screen4x3"/>
  <p:notesSz cx="6797675" cy="9926638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Objects="1">
      <p:cViewPr>
        <p:scale>
          <a:sx n="76" d="100"/>
          <a:sy n="76" d="100"/>
        </p:scale>
        <p:origin x="-117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11" charset="-128"/>
              </a:defRPr>
            </a:lvl1pPr>
          </a:lstStyle>
          <a:p>
            <a:pPr>
              <a:defRPr/>
            </a:pPr>
            <a:fld id="{1629F7B7-5D8C-4896-9DD8-FB175778F997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11" charset="-128"/>
              </a:defRPr>
            </a:lvl1pPr>
          </a:lstStyle>
          <a:p>
            <a:pPr>
              <a:defRPr/>
            </a:pPr>
            <a:fld id="{DF0145A5-C867-4AB8-97D1-C6B15B41FC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75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449431-D308-471D-BFFA-4CE32EF15267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D326F1-5DFC-4369-A0BB-862797AC84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63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326F1-5DFC-4369-A0BB-862797AC84D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3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326F1-5DFC-4369-A0BB-862797AC84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326F1-5DFC-4369-A0BB-862797AC84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0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326F1-5DFC-4369-A0BB-862797AC84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08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326F1-5DFC-4369-A0BB-862797AC84D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2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8FE2-2280-45F9-AC79-3C0B74E44AFE}" type="datetime1">
              <a:rPr lang="es-ES_tradnl"/>
              <a:pPr>
                <a:defRPr/>
              </a:pPr>
              <a:t>20/11/2013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F5FC-54EC-47D5-AB8C-85904CFA885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F525A-2F15-4686-8F26-A845C406CEC6}" type="datetime1">
              <a:rPr lang="es-ES_tradnl"/>
              <a:pPr>
                <a:defRPr/>
              </a:pPr>
              <a:t>20/11/2013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07DE-6D46-4A12-9322-5E03F8C589D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2C91E-E2F6-411A-B993-403CAD3C46C0}" type="datetime1">
              <a:rPr lang="es-ES_tradnl"/>
              <a:pPr>
                <a:defRPr/>
              </a:pPr>
              <a:t>20/11/2013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B9CB-DCC1-4CA5-817B-D9A5E959288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66287-CD98-498B-B91D-2FCFDD3DE6A7}" type="datetime1">
              <a:rPr lang="es-ES_tradnl"/>
              <a:pPr>
                <a:defRPr/>
              </a:pPr>
              <a:t>20/11/2013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4D58-8A8B-4ED2-8214-9D141D57B7A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3FAC0-0F5E-4241-84C7-97B7BD7E0680}" type="datetime1">
              <a:rPr lang="es-ES_tradnl"/>
              <a:pPr>
                <a:defRPr/>
              </a:pPr>
              <a:t>20/11/2013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14402-B566-44DB-AA8A-470AF7AB1F2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FEA0-71B7-4393-9154-EF7B31E30110}" type="datetime1">
              <a:rPr lang="es-ES_tradnl"/>
              <a:pPr>
                <a:defRPr/>
              </a:pPr>
              <a:t>20/11/2013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A36AA-D839-4621-85E0-595E78225AC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A087-84E7-4BC7-93E5-7A52A7A9FA34}" type="datetime1">
              <a:rPr lang="es-ES_tradnl"/>
              <a:pPr>
                <a:defRPr/>
              </a:pPr>
              <a:t>20/11/2013</a:t>
            </a:fld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E7D5B-6DAC-470D-A697-F123362959D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00451-4188-4D77-865D-F2ED491CAFCE}" type="datetime1">
              <a:rPr lang="es-ES_tradnl"/>
              <a:pPr>
                <a:defRPr/>
              </a:pPr>
              <a:t>20/11/2013</a:t>
            </a:fld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9500D-6A3B-43DE-9FFA-7911252F57B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7412D-1F6F-4948-A4E8-957C2FC8D502}" type="datetime1">
              <a:rPr lang="es-ES_tradnl"/>
              <a:pPr>
                <a:defRPr/>
              </a:pPr>
              <a:t>20/11/2013</a:t>
            </a:fld>
            <a:endParaRPr 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49E3A-247F-4FA7-8D87-955E29DF45E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E3AC-7A16-40AE-A781-3DFCD9FFFC5E}" type="datetime1">
              <a:rPr lang="es-ES_tradnl"/>
              <a:pPr>
                <a:defRPr/>
              </a:pPr>
              <a:t>20/11/2013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4A3D-F401-4041-B936-247837A606D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FC78-5E27-48E8-A42E-A934416470EB}" type="datetime1">
              <a:rPr lang="es-ES_tradnl"/>
              <a:pPr>
                <a:defRPr/>
              </a:pPr>
              <a:t>20/11/2013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F22D7-F869-4814-BF39-F256DACFC0C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3551434D-3F1A-49CE-B4DA-FA06191E08E6}" type="datetime1">
              <a:rPr lang="es-ES_tradnl"/>
              <a:pPr>
                <a:defRPr/>
              </a:pPr>
              <a:t>20/11/2013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2F21A965-DEC4-4A96-84D0-A0BEA7D1213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-108520" y="404664"/>
            <a:ext cx="8621712" cy="2088232"/>
          </a:xfrm>
        </p:spPr>
        <p:txBody>
          <a:bodyPr/>
          <a:lstStyle/>
          <a:p>
            <a:pPr eaLnBrk="1" hangingPunct="1"/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ＭＳ Ｐゴシック" pitchFamily="34" charset="-128"/>
              </a:rPr>
              <a:t>OS DESAFIOS ESTRATÉGICOS DO BRASIL EM SEGURANÇA ALIMENTAR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34666" y="5248354"/>
            <a:ext cx="298831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2000" b="1" dirty="0" smtClean="0">
                <a:solidFill>
                  <a:schemeClr val="accent3">
                    <a:lumMod val="75000"/>
                  </a:schemeClr>
                </a:solidFill>
              </a:rPr>
              <a:t>CUIABÁ,</a:t>
            </a:r>
            <a:endParaRPr lang="pt-B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19 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DE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NOVEMBRO 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DE 2013 </a:t>
            </a:r>
            <a:r>
              <a:rPr lang="es-MX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0" hangingPunct="0"/>
            <a:endParaRPr lang="es-ES_tradnl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592AB-821B-4DB8-8676-85D926BEAF36}" type="slidenum">
              <a:rPr lang="es-ES_tradnl" smtClean="0">
                <a:ea typeface="ＭＳ Ｐゴシック" pitchFamily="34" charset="-128"/>
              </a:rPr>
              <a:pPr/>
              <a:t>1</a:t>
            </a:fld>
            <a:endParaRPr lang="es-ES_tradnl" dirty="0" smtClean="0">
              <a:ea typeface="ＭＳ Ｐゴシック" pitchFamily="34" charset="-12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716016" y="508518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XXVIII CONGRESSO DE AGRONOMIA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15616" y="2083254"/>
            <a:ext cx="7571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BRASIL: CELEIRO MUNDIAL DE ALIMENTOS  E  DE CONHECIMENTO</a:t>
            </a:r>
            <a:endParaRPr lang="pt-B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15082"/>
          <a:stretch/>
        </p:blipFill>
        <p:spPr bwMode="auto">
          <a:xfrm>
            <a:off x="1080120" y="2438986"/>
            <a:ext cx="7020272" cy="375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97389" y="1044025"/>
            <a:ext cx="4693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smtClean="0"/>
              <a:t>Estabilidade: </a:t>
            </a:r>
            <a:r>
              <a:rPr lang="pt-BR" sz="1600" smtClean="0"/>
              <a:t>exposição a riscos de curto prazo podem</a:t>
            </a:r>
          </a:p>
          <a:p>
            <a:r>
              <a:rPr lang="pt-BR" sz="1600" smtClean="0"/>
              <a:t>colocar em risco progresso de longo prazo</a:t>
            </a:r>
            <a:endParaRPr lang="pt-BR" sz="1600"/>
          </a:p>
        </p:txBody>
      </p:sp>
      <p:sp>
        <p:nvSpPr>
          <p:cNvPr id="8" name="Retângulo 7"/>
          <p:cNvSpPr/>
          <p:nvPr/>
        </p:nvSpPr>
        <p:spPr>
          <a:xfrm>
            <a:off x="467544" y="1146023"/>
            <a:ext cx="144016" cy="1483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669397" y="1628800"/>
            <a:ext cx="46085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1212681" y="1844824"/>
            <a:ext cx="6638907" cy="594161"/>
          </a:xfrm>
          <a:prstGeom prst="rect">
            <a:avLst/>
          </a:prstGeom>
          <a:solidFill>
            <a:schemeClr val="tx1">
              <a:lumMod val="50000"/>
              <a:lumOff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smtClean="0"/>
              <a:t>Produção de alimentos variou bastante entre regiões em desenvolvimento desde 1990, com marcadas diferenças regionais</a:t>
            </a:r>
            <a:endParaRPr lang="pt-BR" sz="1200" b="1"/>
          </a:p>
        </p:txBody>
      </p:sp>
      <p:sp>
        <p:nvSpPr>
          <p:cNvPr id="11" name="CaixaDeTexto 1"/>
          <p:cNvSpPr txBox="1"/>
          <p:nvPr/>
        </p:nvSpPr>
        <p:spPr>
          <a:xfrm>
            <a:off x="476968" y="260648"/>
            <a:ext cx="819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Segurança alimentar e suas quatro dimensões</a:t>
            </a:r>
          </a:p>
        </p:txBody>
      </p:sp>
    </p:spTree>
    <p:extLst>
      <p:ext uri="{BB962C8B-B14F-4D97-AF65-F5344CB8AC3E}">
        <p14:creationId xmlns:p14="http://schemas.microsoft.com/office/powerpoint/2010/main" val="254642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14470"/>
          <a:stretch/>
        </p:blipFill>
        <p:spPr bwMode="auto">
          <a:xfrm>
            <a:off x="2195736" y="2371195"/>
            <a:ext cx="3751190" cy="422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41405" y="980728"/>
            <a:ext cx="4858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Acesso aos alimentos: </a:t>
            </a:r>
            <a:r>
              <a:rPr lang="pt-BR" sz="1600" dirty="0" smtClean="0"/>
              <a:t>melhoras significativas, alinhadas</a:t>
            </a:r>
          </a:p>
          <a:p>
            <a:r>
              <a:rPr lang="pt-BR" sz="1600" dirty="0" smtClean="0"/>
              <a:t>com a redução da pobreza</a:t>
            </a:r>
            <a:endParaRPr lang="pt-BR" sz="1600" dirty="0"/>
          </a:p>
        </p:txBody>
      </p:sp>
      <p:sp>
        <p:nvSpPr>
          <p:cNvPr id="7" name="Retângulo 6"/>
          <p:cNvSpPr/>
          <p:nvPr/>
        </p:nvSpPr>
        <p:spPr>
          <a:xfrm>
            <a:off x="611560" y="1082726"/>
            <a:ext cx="144016" cy="1483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813413" y="1565503"/>
            <a:ext cx="46085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267744" y="1711062"/>
            <a:ext cx="3528392" cy="684076"/>
          </a:xfrm>
          <a:prstGeom prst="rect">
            <a:avLst/>
          </a:prstGeom>
          <a:solidFill>
            <a:schemeClr val="tx1">
              <a:lumMod val="50000"/>
              <a:lumOff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smtClean="0"/>
              <a:t>Trajetórias para atingir a meta do ODM 1 e progresso atual nos principais indicadores, todas as regiões em desenvolvimento</a:t>
            </a:r>
            <a:endParaRPr lang="pt-BR" sz="1200" b="1"/>
          </a:p>
        </p:txBody>
      </p:sp>
      <p:sp>
        <p:nvSpPr>
          <p:cNvPr id="10" name="CaixaDeTexto 1"/>
          <p:cNvSpPr txBox="1"/>
          <p:nvPr/>
        </p:nvSpPr>
        <p:spPr>
          <a:xfrm>
            <a:off x="476968" y="260648"/>
            <a:ext cx="819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Segurança alimentar e suas quatro dimensões</a:t>
            </a:r>
          </a:p>
        </p:txBody>
      </p:sp>
    </p:spTree>
    <p:extLst>
      <p:ext uri="{BB962C8B-B14F-4D97-AF65-F5344CB8AC3E}">
        <p14:creationId xmlns:p14="http://schemas.microsoft.com/office/powerpoint/2010/main" val="34335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44D58-8A8B-4ED2-8214-9D141D57B7A5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  <p:sp>
        <p:nvSpPr>
          <p:cNvPr id="2" name="Rectangle 1"/>
          <p:cNvSpPr/>
          <p:nvPr/>
        </p:nvSpPr>
        <p:spPr>
          <a:xfrm>
            <a:off x="539552" y="920909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África Subsaariana continua sendo a região com maior prevalência de </a:t>
            </a:r>
            <a:r>
              <a:rPr lang="pt-B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subnutrição.</a:t>
            </a:r>
            <a:endParaRPr lang="pt-B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endParaRPr lang="pt-BR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pt-B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</a:t>
            </a:r>
            <a:r>
              <a:rPr lang="pt-B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Ásia Ocidental não apresenta progressos, enquanto a África Meridional e a África do Norte mostram progressos lentos. </a:t>
            </a:r>
            <a:endParaRPr lang="pt-B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pt-B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 </a:t>
            </a:r>
            <a:r>
              <a:rPr lang="pt-B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maioria dos países do Leste e Sudeste da Ásia, assim como na América Latina, foram produzidas reduções significativas </a:t>
            </a:r>
            <a:r>
              <a:rPr lang="pt-B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 </a:t>
            </a:r>
            <a:r>
              <a:rPr lang="pt-B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prevalência da subnutrição </a:t>
            </a:r>
            <a:r>
              <a:rPr lang="pt-B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no </a:t>
            </a:r>
            <a:r>
              <a:rPr lang="pt-B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número </a:t>
            </a:r>
            <a:r>
              <a:rPr lang="pt-B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</a:t>
            </a:r>
            <a:r>
              <a:rPr lang="pt-B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pessoas subnutridas.</a:t>
            </a:r>
          </a:p>
        </p:txBody>
      </p:sp>
    </p:spTree>
    <p:extLst>
      <p:ext uri="{BB962C8B-B14F-4D97-AF65-F5344CB8AC3E}">
        <p14:creationId xmlns:p14="http://schemas.microsoft.com/office/powerpoint/2010/main" val="287618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F58530-B37B-4AE8-8674-1E0E954DE479}" type="slidenum">
              <a:rPr lang="es-ES_tradnl" smtClean="0">
                <a:ea typeface="ＭＳ Ｐゴシック" pitchFamily="34" charset="-128"/>
              </a:rPr>
              <a:pPr/>
              <a:t>13</a:t>
            </a:fld>
            <a:endParaRPr lang="es-ES_tradnl" smtClean="0">
              <a:ea typeface="ＭＳ Ｐゴシック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4259" y="1517650"/>
            <a:ext cx="8928992" cy="1911350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PROBLEMA NO FUTURO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Teremos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2.200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milhões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pessoas a mais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que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hoje (9.2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bilhões);</a:t>
            </a:r>
            <a:endParaRPr lang="pt-B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Baixas taxas de aumento nos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rendimentos;</a:t>
            </a:r>
            <a:endParaRPr lang="pt-B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nova classe média mundial: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Índia;</a:t>
            </a:r>
            <a:endParaRPr lang="pt-B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Mudanças climáticas (</a:t>
            </a:r>
            <a:r>
              <a:rPr 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África perde </a:t>
            </a:r>
            <a:r>
              <a:rPr 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30%);</a:t>
            </a:r>
            <a:endParaRPr lang="pt-B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Altos custos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 e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água;</a:t>
            </a:r>
            <a:endParaRPr lang="pt-B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Desperdício de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alimentos. 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PROBLEMA</a:t>
            </a:r>
            <a:endParaRPr lang="pt-BR" sz="40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168" y="1196752"/>
            <a:ext cx="8517632" cy="4930347"/>
          </a:xfrm>
        </p:spPr>
        <p:txBody>
          <a:bodyPr/>
          <a:lstStyle/>
          <a:p>
            <a:r>
              <a:rPr lang="pt-BR" sz="2800" dirty="0" smtClean="0">
                <a:solidFill>
                  <a:srgbClr val="FF0000"/>
                </a:solidFill>
              </a:rPr>
              <a:t>70% </a:t>
            </a:r>
            <a:r>
              <a:rPr lang="pt-BR" sz="2800" dirty="0" smtClean="0">
                <a:solidFill>
                  <a:srgbClr val="FF0000"/>
                </a:solidFill>
              </a:rPr>
              <a:t>mais cereais (</a:t>
            </a:r>
            <a:r>
              <a:rPr lang="pt-BR" sz="2800" dirty="0" smtClean="0">
                <a:solidFill>
                  <a:srgbClr val="FF0000"/>
                </a:solidFill>
              </a:rPr>
              <a:t>3 bilhões de </a:t>
            </a:r>
            <a:r>
              <a:rPr lang="pt-BR" sz="2800" dirty="0" err="1" smtClean="0">
                <a:solidFill>
                  <a:srgbClr val="FF0000"/>
                </a:solidFill>
              </a:rPr>
              <a:t>ton</a:t>
            </a:r>
            <a:r>
              <a:rPr lang="pt-BR" sz="2800" dirty="0" smtClean="0">
                <a:solidFill>
                  <a:srgbClr val="FF0000"/>
                </a:solidFill>
              </a:rPr>
              <a:t>, </a:t>
            </a:r>
            <a:r>
              <a:rPr lang="pt-BR" sz="2800" dirty="0" smtClean="0">
                <a:solidFill>
                  <a:srgbClr val="FF0000"/>
                </a:solidFill>
              </a:rPr>
              <a:t>de </a:t>
            </a:r>
            <a:r>
              <a:rPr lang="pt-BR" sz="2800" dirty="0" smtClean="0">
                <a:solidFill>
                  <a:srgbClr val="FF0000"/>
                </a:solidFill>
              </a:rPr>
              <a:t>2.1bi/</a:t>
            </a:r>
            <a:r>
              <a:rPr lang="pt-BR" sz="2800" dirty="0" err="1">
                <a:solidFill>
                  <a:srgbClr val="FF0000"/>
                </a:solidFill>
              </a:rPr>
              <a:t>t</a:t>
            </a:r>
            <a:r>
              <a:rPr lang="pt-BR" sz="2800" dirty="0" err="1" smtClean="0">
                <a:solidFill>
                  <a:srgbClr val="FF0000"/>
                </a:solidFill>
              </a:rPr>
              <a:t>on</a:t>
            </a:r>
            <a:r>
              <a:rPr lang="pt-BR" sz="2800" dirty="0" smtClean="0">
                <a:solidFill>
                  <a:srgbClr val="FF0000"/>
                </a:solidFill>
              </a:rPr>
              <a:t>      </a:t>
            </a:r>
            <a:r>
              <a:rPr lang="pt-BR" sz="2800" dirty="0" smtClean="0">
                <a:solidFill>
                  <a:srgbClr val="FF0000"/>
                </a:solidFill>
              </a:rPr>
              <a:t>aumentar em 900 mm: representa +200 mm de </a:t>
            </a:r>
            <a:r>
              <a:rPr lang="pt-BR" sz="2800" dirty="0" smtClean="0">
                <a:solidFill>
                  <a:srgbClr val="FF0000"/>
                </a:solidFill>
              </a:rPr>
              <a:t>ha </a:t>
            </a:r>
            <a:r>
              <a:rPr lang="pt-BR" sz="2800" dirty="0" smtClean="0">
                <a:solidFill>
                  <a:srgbClr val="FF0000"/>
                </a:solidFill>
              </a:rPr>
              <a:t>com atuais rendimentos, hoje Brasil tem 55mm com grãos.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Precisaríamos de 470 </a:t>
            </a:r>
            <a:r>
              <a:rPr lang="pt-BR" sz="2800" dirty="0" smtClean="0">
                <a:solidFill>
                  <a:srgbClr val="FF0000"/>
                </a:solidFill>
              </a:rPr>
              <a:t>mm/</a:t>
            </a:r>
            <a:r>
              <a:rPr lang="pt-BR" sz="2800" dirty="0" err="1">
                <a:solidFill>
                  <a:srgbClr val="FF0000"/>
                </a:solidFill>
              </a:rPr>
              <a:t>t</a:t>
            </a:r>
            <a:r>
              <a:rPr lang="pt-BR" sz="2800" dirty="0" err="1" smtClean="0">
                <a:solidFill>
                  <a:srgbClr val="FF0000"/>
                </a:solidFill>
              </a:rPr>
              <a:t>on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rgbClr val="FF0000"/>
                </a:solidFill>
              </a:rPr>
              <a:t>de carne, 200 a mais </a:t>
            </a:r>
            <a:r>
              <a:rPr lang="pt-BR" sz="2800" dirty="0" smtClean="0">
                <a:solidFill>
                  <a:srgbClr val="FF0000"/>
                </a:solidFill>
              </a:rPr>
              <a:t>do que </a:t>
            </a:r>
            <a:r>
              <a:rPr lang="pt-BR" sz="2800" dirty="0" smtClean="0">
                <a:solidFill>
                  <a:srgbClr val="FF0000"/>
                </a:solidFill>
              </a:rPr>
              <a:t>hoje.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Frutas, hortaliças</a:t>
            </a:r>
            <a:r>
              <a:rPr lang="pt-BR" sz="2800" dirty="0" smtClean="0">
                <a:solidFill>
                  <a:srgbClr val="FF0000"/>
                </a:solidFill>
              </a:rPr>
              <a:t>, madeira, pescados</a:t>
            </a:r>
            <a:r>
              <a:rPr lang="pt-BR" sz="2800" dirty="0" smtClean="0">
                <a:solidFill>
                  <a:srgbClr val="FF0000"/>
                </a:solidFill>
              </a:rPr>
              <a:t>, polpa, e outros. Representa +30% </a:t>
            </a:r>
            <a:r>
              <a:rPr lang="pt-BR" sz="2800" dirty="0" smtClean="0">
                <a:solidFill>
                  <a:srgbClr val="FF0000"/>
                </a:solidFill>
              </a:rPr>
              <a:t>energia.</a:t>
            </a:r>
            <a:endParaRPr lang="pt-BR" sz="2800" dirty="0" smtClean="0">
              <a:solidFill>
                <a:srgbClr val="FF0000"/>
              </a:solidFill>
            </a:endParaRPr>
          </a:p>
          <a:p>
            <a:r>
              <a:rPr lang="pt-BR" sz="2800" dirty="0" smtClean="0">
                <a:solidFill>
                  <a:srgbClr val="FF0000"/>
                </a:solidFill>
              </a:rPr>
              <a:t>E </a:t>
            </a:r>
            <a:r>
              <a:rPr lang="pt-BR" sz="2800" dirty="0" smtClean="0">
                <a:solidFill>
                  <a:srgbClr val="FF0000"/>
                </a:solidFill>
              </a:rPr>
              <a:t>conservar o ambiente (</a:t>
            </a:r>
            <a:r>
              <a:rPr lang="pt-BR" sz="2800" dirty="0" smtClean="0">
                <a:solidFill>
                  <a:srgbClr val="FF0000"/>
                </a:solidFill>
              </a:rPr>
              <a:t>Brasil </a:t>
            </a:r>
            <a:r>
              <a:rPr lang="pt-BR" sz="2800" dirty="0">
                <a:solidFill>
                  <a:srgbClr val="FF0000"/>
                </a:solidFill>
              </a:rPr>
              <a:t>t</a:t>
            </a:r>
            <a:r>
              <a:rPr lang="pt-BR" sz="2800" dirty="0" smtClean="0">
                <a:solidFill>
                  <a:srgbClr val="FF0000"/>
                </a:solidFill>
              </a:rPr>
              <a:t>em 15% das </a:t>
            </a:r>
            <a:r>
              <a:rPr lang="pt-BR" sz="2800" dirty="0" smtClean="0">
                <a:solidFill>
                  <a:srgbClr val="FF0000"/>
                </a:solidFill>
              </a:rPr>
              <a:t>florestas </a:t>
            </a:r>
            <a:r>
              <a:rPr lang="pt-BR" sz="2800" dirty="0" smtClean="0">
                <a:solidFill>
                  <a:srgbClr val="FF0000"/>
                </a:solidFill>
              </a:rPr>
              <a:t>e 12% das </a:t>
            </a:r>
            <a:r>
              <a:rPr lang="pt-BR" sz="2800" dirty="0" smtClean="0">
                <a:solidFill>
                  <a:srgbClr val="FF0000"/>
                </a:solidFill>
              </a:rPr>
              <a:t>reserv</a:t>
            </a:r>
            <a:r>
              <a:rPr lang="pt-BR" sz="2800" dirty="0" smtClean="0">
                <a:solidFill>
                  <a:srgbClr val="FF0000"/>
                </a:solidFill>
              </a:rPr>
              <a:t>as de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rgbClr val="FF0000"/>
                </a:solidFill>
              </a:rPr>
              <a:t>água</a:t>
            </a:r>
            <a:r>
              <a:rPr lang="pt-BR" sz="2800" dirty="0" smtClean="0">
                <a:solidFill>
                  <a:srgbClr val="FF0000"/>
                </a:solidFill>
              </a:rPr>
              <a:t>).</a:t>
            </a:r>
            <a:endParaRPr lang="pt-BR" sz="2800" dirty="0" smtClean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44D58-8A8B-4ED2-8214-9D141D57B7A5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  <p:sp>
        <p:nvSpPr>
          <p:cNvPr id="5" name="Seta para a direita 4"/>
          <p:cNvSpPr/>
          <p:nvPr/>
        </p:nvSpPr>
        <p:spPr>
          <a:xfrm>
            <a:off x="2357422" y="1772816"/>
            <a:ext cx="648072" cy="24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35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População em </a:t>
            </a:r>
            <a:r>
              <a:rPr lang="pt-B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2050</a:t>
            </a:r>
            <a:endParaRPr lang="pt-B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Índia= </a:t>
            </a:r>
            <a:r>
              <a:rPr lang="pt-BR" dirty="0" smtClean="0">
                <a:solidFill>
                  <a:srgbClr val="FF0000"/>
                </a:solidFill>
              </a:rPr>
              <a:t>1.600.000.000 </a:t>
            </a:r>
            <a:r>
              <a:rPr lang="pt-BR" dirty="0" smtClean="0">
                <a:solidFill>
                  <a:srgbClr val="FF0000"/>
                </a:solidFill>
              </a:rPr>
              <a:t>habitantes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China = </a:t>
            </a:r>
            <a:r>
              <a:rPr lang="pt-BR" dirty="0" smtClean="0">
                <a:solidFill>
                  <a:srgbClr val="FF0000"/>
                </a:solidFill>
              </a:rPr>
              <a:t>1.420.000.000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Nigéria= </a:t>
            </a:r>
            <a:r>
              <a:rPr lang="pt-BR" dirty="0" smtClean="0">
                <a:solidFill>
                  <a:srgbClr val="FF0000"/>
                </a:solidFill>
              </a:rPr>
              <a:t>387.000.000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Estados Unidos= </a:t>
            </a:r>
            <a:r>
              <a:rPr lang="pt-BR" dirty="0" smtClean="0">
                <a:solidFill>
                  <a:srgbClr val="FF0000"/>
                </a:solidFill>
              </a:rPr>
              <a:t>438.000.000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México= </a:t>
            </a:r>
            <a:r>
              <a:rPr lang="pt-BR" dirty="0" smtClean="0">
                <a:solidFill>
                  <a:srgbClr val="FF0000"/>
                </a:solidFill>
              </a:rPr>
              <a:t>144.000.000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b="1" u="sng" dirty="0" smtClean="0">
                <a:solidFill>
                  <a:srgbClr val="FF0000"/>
                </a:solidFill>
              </a:rPr>
              <a:t>Brasil= </a:t>
            </a:r>
            <a:r>
              <a:rPr lang="pt-BR" b="1" u="sng" dirty="0" smtClean="0">
                <a:solidFill>
                  <a:srgbClr val="FF0000"/>
                </a:solidFill>
              </a:rPr>
              <a:t>233.000.000</a:t>
            </a:r>
            <a:endParaRPr lang="pt-BR" b="1" u="sng" dirty="0" smtClean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44D58-8A8B-4ED2-8214-9D141D57B7A5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956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smtClean="0">
                <a:solidFill>
                  <a:srgbClr val="00B050"/>
                </a:solidFill>
              </a:rPr>
              <a:t>Num contexto de mudanças climáticas</a:t>
            </a:r>
            <a:endParaRPr lang="pt-BR" b="1" u="sng">
              <a:solidFill>
                <a:srgbClr val="00B050"/>
              </a:solidFill>
            </a:endParaRPr>
          </a:p>
        </p:txBody>
      </p:sp>
      <p:pic>
        <p:nvPicPr>
          <p:cNvPr id="5" name="Espaço Reservado para Conteúdo 4" descr="haiyan 1384000015_947277_1384080985_noticia_fotogra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186781"/>
            <a:ext cx="6096000" cy="33528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44D58-8A8B-4ED2-8214-9D141D57B7A5}" type="slidenum">
              <a:rPr lang="es-ES_tradnl" smtClean="0"/>
              <a:pPr>
                <a:defRPr/>
              </a:pPr>
              <a:t>16</a:t>
            </a:fld>
            <a:endParaRPr lang="es-ES_trad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F58530-B37B-4AE8-8674-1E0E954DE479}" type="slidenum">
              <a:rPr lang="es-ES_tradnl" smtClean="0">
                <a:ea typeface="ＭＳ Ｐゴシック" pitchFamily="34" charset="-128"/>
              </a:rPr>
              <a:pPr/>
              <a:t>17</a:t>
            </a:fld>
            <a:endParaRPr lang="es-ES_tradnl" smtClean="0">
              <a:ea typeface="ＭＳ Ｐゴシック" pitchFamily="34" charset="-12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74322"/>
            <a:ext cx="9139986" cy="5400600"/>
          </a:xfrm>
        </p:spPr>
        <p:txBody>
          <a:bodyPr/>
          <a:lstStyle/>
          <a:p>
            <a:pPr algn="just"/>
            <a:r>
              <a:rPr lang="es-C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papel do Brasil </a:t>
            </a: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nesse</a:t>
            </a:r>
            <a:r>
              <a:rPr lang="es-C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quadro</a:t>
            </a:r>
            <a:r>
              <a:rPr lang="es-C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países </a:t>
            </a:r>
            <a:r>
              <a:rPr lang="es-CL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</a:t>
            </a: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potencial: Brasil, EEUU, </a:t>
            </a:r>
            <a:r>
              <a:rPr lang="es-CL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Ucrânia</a:t>
            </a: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L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Rússia</a:t>
            </a: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L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Austrália</a:t>
            </a:r>
            <a:r>
              <a:rPr lang="es-C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Celeiro</a:t>
            </a:r>
            <a:r>
              <a:rPr lang="pt-B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Não</a:t>
            </a:r>
            <a:r>
              <a:rPr lang="es-CL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somente</a:t>
            </a:r>
            <a:r>
              <a:rPr lang="es-CL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fornecer alimentos para os países menos </a:t>
            </a:r>
            <a:r>
              <a:rPr lang="pt-B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desenvolvidos, mas também </a:t>
            </a:r>
            <a:r>
              <a:rPr lang="pt-BR" sz="32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tecnologias, conhecimento, assessoria em políticas sociais, e financiamento para o </a:t>
            </a:r>
            <a:r>
              <a:rPr lang="pt-BR" sz="32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desenvolvimento.</a:t>
            </a:r>
            <a:r>
              <a:rPr lang="pt-B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aumento tem que vir da produtividade (80%) e expansão (20%)</a:t>
            </a:r>
            <a:br>
              <a:rPr lang="pt-B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2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novação e diversificação </a:t>
            </a:r>
            <a:r>
              <a:rPr lang="pt-B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(padrão de prod.)</a:t>
            </a:r>
            <a:r>
              <a:rPr lang="es-CL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Brasil?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579296" cy="4896544"/>
          </a:xfrm>
        </p:spPr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Modelo </a:t>
            </a:r>
            <a:r>
              <a:rPr lang="pt-BR" dirty="0" smtClean="0">
                <a:solidFill>
                  <a:srgbClr val="00B050"/>
                </a:solidFill>
              </a:rPr>
              <a:t>bem-sucedido </a:t>
            </a:r>
            <a:r>
              <a:rPr lang="pt-BR" dirty="0" smtClean="0">
                <a:solidFill>
                  <a:srgbClr val="00B050"/>
                </a:solidFill>
              </a:rPr>
              <a:t>(tec. agr. e soc.), já </a:t>
            </a:r>
            <a:r>
              <a:rPr lang="pt-BR" dirty="0" smtClean="0">
                <a:solidFill>
                  <a:srgbClr val="00B050"/>
                </a:solidFill>
              </a:rPr>
              <a:t>é </a:t>
            </a:r>
            <a:r>
              <a:rPr lang="pt-BR" dirty="0" smtClean="0">
                <a:solidFill>
                  <a:srgbClr val="00B050"/>
                </a:solidFill>
              </a:rPr>
              <a:t>um dos </a:t>
            </a:r>
            <a:r>
              <a:rPr lang="pt-BR" dirty="0" smtClean="0">
                <a:solidFill>
                  <a:srgbClr val="00B050"/>
                </a:solidFill>
              </a:rPr>
              <a:t>principais celeiros;</a:t>
            </a:r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0B050"/>
                </a:solidFill>
              </a:rPr>
              <a:t>Porque </a:t>
            </a:r>
            <a:r>
              <a:rPr lang="pt-BR" dirty="0" smtClean="0">
                <a:solidFill>
                  <a:srgbClr val="00B050"/>
                </a:solidFill>
              </a:rPr>
              <a:t>tem tecnologias para os trópicos, soluções </a:t>
            </a:r>
            <a:r>
              <a:rPr lang="pt-BR" dirty="0" smtClean="0">
                <a:solidFill>
                  <a:srgbClr val="00B050"/>
                </a:solidFill>
              </a:rPr>
              <a:t>inovadoras;</a:t>
            </a:r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0B050"/>
                </a:solidFill>
              </a:rPr>
              <a:t>Recursos humanos </a:t>
            </a:r>
            <a:r>
              <a:rPr lang="pt-BR" dirty="0" smtClean="0">
                <a:solidFill>
                  <a:srgbClr val="00B050"/>
                </a:solidFill>
              </a:rPr>
              <a:t>bem-formados;</a:t>
            </a:r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0B050"/>
                </a:solidFill>
              </a:rPr>
              <a:t>Abundante água </a:t>
            </a:r>
            <a:r>
              <a:rPr lang="pt-BR" dirty="0" smtClean="0">
                <a:solidFill>
                  <a:srgbClr val="00B050"/>
                </a:solidFill>
              </a:rPr>
              <a:t>doce;</a:t>
            </a:r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0B050"/>
                </a:solidFill>
              </a:rPr>
              <a:t>Terras </a:t>
            </a:r>
            <a:r>
              <a:rPr lang="pt-BR" dirty="0" smtClean="0">
                <a:solidFill>
                  <a:srgbClr val="00B050"/>
                </a:solidFill>
              </a:rPr>
              <a:t>produtivas;</a:t>
            </a:r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0B050"/>
                </a:solidFill>
              </a:rPr>
              <a:t>Organização da produção e </a:t>
            </a:r>
            <a:r>
              <a:rPr lang="pt-BR" dirty="0" smtClean="0">
                <a:solidFill>
                  <a:srgbClr val="00B050"/>
                </a:solidFill>
              </a:rPr>
              <a:t>comercialização. 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44D58-8A8B-4ED2-8214-9D141D57B7A5}" type="slidenum">
              <a:rPr lang="es-ES_tradnl" smtClean="0"/>
              <a:pPr>
                <a:defRPr/>
              </a:pPr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63877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preciso ?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08525"/>
          </a:xfrm>
        </p:spPr>
        <p:txBody>
          <a:bodyPr/>
          <a:lstStyle/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Vontade política no longo </a:t>
            </a:r>
            <a:r>
              <a:rPr lang="pt-BR" sz="2800" dirty="0" smtClean="0">
                <a:solidFill>
                  <a:srgbClr val="00B050"/>
                </a:solidFill>
              </a:rPr>
              <a:t>prazo; </a:t>
            </a:r>
            <a:endParaRPr lang="pt-BR" sz="2800" dirty="0" smtClean="0">
              <a:solidFill>
                <a:srgbClr val="00B05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Melhorar </a:t>
            </a:r>
            <a:r>
              <a:rPr lang="pt-BR" sz="2800" dirty="0" smtClean="0">
                <a:solidFill>
                  <a:srgbClr val="00B050"/>
                </a:solidFill>
              </a:rPr>
              <a:t>infraestrutura;</a:t>
            </a:r>
            <a:endParaRPr lang="pt-BR" sz="2800" dirty="0" smtClean="0">
              <a:solidFill>
                <a:srgbClr val="00B05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Maior investimento em </a:t>
            </a:r>
            <a:r>
              <a:rPr lang="pt-BR" sz="2800" dirty="0" smtClean="0">
                <a:solidFill>
                  <a:srgbClr val="00B050"/>
                </a:solidFill>
              </a:rPr>
              <a:t>conhecimentos;</a:t>
            </a:r>
            <a:endParaRPr lang="pt-BR" sz="2800" dirty="0" smtClean="0">
              <a:solidFill>
                <a:srgbClr val="00B05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Investimentos </a:t>
            </a:r>
            <a:r>
              <a:rPr lang="pt-BR" sz="2800" dirty="0" smtClean="0">
                <a:solidFill>
                  <a:srgbClr val="00B050"/>
                </a:solidFill>
              </a:rPr>
              <a:t>privados;</a:t>
            </a:r>
            <a:endParaRPr lang="pt-BR" sz="2800" dirty="0" smtClean="0">
              <a:solidFill>
                <a:srgbClr val="00B05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Mais cooperação </a:t>
            </a:r>
            <a:r>
              <a:rPr lang="pt-BR" sz="2800" dirty="0" smtClean="0">
                <a:solidFill>
                  <a:srgbClr val="00B050"/>
                </a:solidFill>
              </a:rPr>
              <a:t>internacional, </a:t>
            </a:r>
            <a:r>
              <a:rPr lang="pt-BR" sz="2800" dirty="0" smtClean="0">
                <a:solidFill>
                  <a:srgbClr val="00B050"/>
                </a:solidFill>
              </a:rPr>
              <a:t>principalmente com </a:t>
            </a:r>
            <a:r>
              <a:rPr lang="pt-BR" sz="2800" dirty="0" smtClean="0">
                <a:solidFill>
                  <a:srgbClr val="00B050"/>
                </a:solidFill>
              </a:rPr>
              <a:t>a África;</a:t>
            </a:r>
            <a:endParaRPr lang="pt-BR" sz="2800" dirty="0" smtClean="0">
              <a:solidFill>
                <a:srgbClr val="00B05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Tecnologias sociais e investimentos </a:t>
            </a:r>
            <a:r>
              <a:rPr lang="pt-BR" sz="2800" dirty="0" smtClean="0">
                <a:solidFill>
                  <a:srgbClr val="00B050"/>
                </a:solidFill>
              </a:rPr>
              <a:t> nos </a:t>
            </a:r>
            <a:r>
              <a:rPr lang="pt-BR" sz="2800" dirty="0" smtClean="0">
                <a:solidFill>
                  <a:srgbClr val="00B050"/>
                </a:solidFill>
              </a:rPr>
              <a:t>grupos mais </a:t>
            </a:r>
            <a:r>
              <a:rPr lang="pt-BR" sz="2800" dirty="0" smtClean="0">
                <a:solidFill>
                  <a:srgbClr val="00B050"/>
                </a:solidFill>
              </a:rPr>
              <a:t>vulneráveis;</a:t>
            </a:r>
            <a:endParaRPr lang="pt-BR" sz="2800" dirty="0" smtClean="0">
              <a:solidFill>
                <a:srgbClr val="00B050"/>
              </a:solidFill>
            </a:endParaRPr>
          </a:p>
          <a:p>
            <a:pPr algn="just"/>
            <a:r>
              <a:rPr lang="pt-BR" sz="2800" b="1" u="sng" dirty="0" smtClean="0">
                <a:solidFill>
                  <a:srgbClr val="00B050"/>
                </a:solidFill>
              </a:rPr>
              <a:t>Produzir mais com </a:t>
            </a:r>
            <a:r>
              <a:rPr lang="pt-BR" sz="2800" b="1" u="sng" dirty="0" smtClean="0">
                <a:solidFill>
                  <a:srgbClr val="00B050"/>
                </a:solidFill>
              </a:rPr>
              <a:t>menos.</a:t>
            </a:r>
            <a:endParaRPr lang="pt-BR" sz="2800" b="1" u="sng" dirty="0" smtClean="0">
              <a:solidFill>
                <a:srgbClr val="00B050"/>
              </a:solidFill>
            </a:endParaRPr>
          </a:p>
          <a:p>
            <a:endParaRPr lang="pt-BR" dirty="0" smtClean="0">
              <a:solidFill>
                <a:srgbClr val="00B050"/>
              </a:solidFill>
            </a:endParaRPr>
          </a:p>
          <a:p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44D58-8A8B-4ED2-8214-9D141D57B7A5}" type="slidenum">
              <a:rPr lang="es-ES_tradnl" smtClean="0"/>
              <a:pPr>
                <a:defRPr/>
              </a:pPr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8381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amirez\Desktop\cooperativas imagenes\quin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68760"/>
            <a:ext cx="8556476" cy="5087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F58530-B37B-4AE8-8674-1E0E954DE479}" type="slidenum">
              <a:rPr lang="es-ES_tradnl" smtClean="0">
                <a:ea typeface="ＭＳ Ｐゴシック" pitchFamily="34" charset="-128"/>
              </a:rPr>
              <a:pPr/>
              <a:t>2</a:t>
            </a:fld>
            <a:endParaRPr lang="es-ES_tradnl" dirty="0" smtClean="0">
              <a:ea typeface="ＭＳ Ｐゴシック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417638"/>
            <a:ext cx="9001000" cy="4737125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dimensões da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(Segurança Alimentar e Nutricional);</a:t>
            </a:r>
            <a:endPara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 da Insegurança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entar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problema;</a:t>
            </a:r>
          </a:p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papel do Brasil como fornecedor; de  alimentos e conhecimento (tec. e políticas);</a:t>
            </a:r>
          </a:p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Algumas opções estratégicas.</a:t>
            </a:r>
          </a:p>
          <a:p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CONTEÚDOS</a:t>
            </a:r>
            <a:endParaRPr lang="en-US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2722" y="836712"/>
            <a:ext cx="8229600" cy="880752"/>
          </a:xfrm>
        </p:spPr>
        <p:txBody>
          <a:bodyPr/>
          <a:lstStyle/>
          <a:p>
            <a:r>
              <a:rPr lang="pt-B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Algumas opções </a:t>
            </a:r>
            <a:r>
              <a:rPr lang="pt-B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pt-B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internacional</a:t>
            </a:r>
            <a:r>
              <a:rPr lang="pt-B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Investimentos da comunidade internacional em países menos desenvolvidos (83 </a:t>
            </a:r>
            <a:r>
              <a:rPr lang="pt-BR" sz="2800" dirty="0" smtClean="0">
                <a:solidFill>
                  <a:srgbClr val="00B050"/>
                </a:solidFill>
              </a:rPr>
              <a:t>bilhões</a:t>
            </a:r>
            <a:r>
              <a:rPr lang="pt-BR" sz="2800" dirty="0" smtClean="0">
                <a:solidFill>
                  <a:srgbClr val="00B050"/>
                </a:solidFill>
              </a:rPr>
              <a:t> </a:t>
            </a:r>
            <a:r>
              <a:rPr lang="pt-BR" sz="2800" dirty="0" smtClean="0">
                <a:solidFill>
                  <a:srgbClr val="00B050"/>
                </a:solidFill>
              </a:rPr>
              <a:t>de </a:t>
            </a:r>
            <a:r>
              <a:rPr lang="pt-BR" sz="2800" dirty="0" smtClean="0">
                <a:solidFill>
                  <a:srgbClr val="00B050"/>
                </a:solidFill>
              </a:rPr>
              <a:t>dólares americanos ao ano);</a:t>
            </a:r>
            <a:endParaRPr lang="pt-BR" sz="2800" dirty="0" smtClean="0">
              <a:solidFill>
                <a:srgbClr val="00B05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Desenvolver capacidades locais na África em parcerias </a:t>
            </a:r>
            <a:r>
              <a:rPr lang="pt-BR" sz="2800" dirty="0" smtClean="0">
                <a:solidFill>
                  <a:srgbClr val="00B050"/>
                </a:solidFill>
              </a:rPr>
              <a:t>público-privadas;</a:t>
            </a:r>
            <a:endParaRPr lang="pt-BR" sz="2800" dirty="0" smtClean="0">
              <a:solidFill>
                <a:srgbClr val="00B05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Mais solidariedade internacional e </a:t>
            </a:r>
            <a:r>
              <a:rPr lang="pt-BR" sz="2800" dirty="0" smtClean="0">
                <a:solidFill>
                  <a:srgbClr val="00B050"/>
                </a:solidFill>
              </a:rPr>
              <a:t>compromissos;</a:t>
            </a:r>
            <a:endParaRPr lang="pt-BR" sz="2800" dirty="0" smtClean="0">
              <a:solidFill>
                <a:srgbClr val="00B05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Fontes alternativas de energia (limpas</a:t>
            </a:r>
            <a:r>
              <a:rPr lang="pt-BR" sz="2800" dirty="0" smtClean="0">
                <a:solidFill>
                  <a:srgbClr val="00B050"/>
                </a:solidFill>
              </a:rPr>
              <a:t>);</a:t>
            </a:r>
            <a:endParaRPr lang="pt-BR" sz="2800" dirty="0" smtClean="0">
              <a:solidFill>
                <a:srgbClr val="00B05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Educação.</a:t>
            </a:r>
            <a:r>
              <a:rPr lang="pt-BR" sz="2800" dirty="0" smtClean="0"/>
              <a:t>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44D58-8A8B-4ED2-8214-9D141D57B7A5}" type="slidenum">
              <a:rPr lang="es-ES_tradnl" smtClean="0"/>
              <a:pPr>
                <a:defRPr/>
              </a:pPr>
              <a:t>20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60365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mirez\Desktop\cooperativas imagenes\QUINOACOOP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476673"/>
            <a:ext cx="3009195" cy="163075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77" y="262662"/>
            <a:ext cx="8229600" cy="1143000"/>
          </a:xfrm>
        </p:spPr>
        <p:txBody>
          <a:bodyPr/>
          <a:lstStyle/>
          <a:p>
            <a:r>
              <a:rPr lang="pt-B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opções</a:t>
            </a:r>
            <a:endParaRPr lang="pt-BR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92048"/>
            <a:ext cx="8784976" cy="4834115"/>
          </a:xfrm>
        </p:spPr>
        <p:txBody>
          <a:bodyPr/>
          <a:lstStyle/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Modelos de agricultura </a:t>
            </a:r>
            <a:r>
              <a:rPr lang="pt-BR" sz="2800" b="1" dirty="0" smtClean="0">
                <a:solidFill>
                  <a:srgbClr val="00B050"/>
                </a:solidFill>
              </a:rPr>
              <a:t>sustentável e de baixa </a:t>
            </a:r>
            <a:r>
              <a:rPr lang="pt-BR" sz="2800" dirty="0" smtClean="0">
                <a:solidFill>
                  <a:srgbClr val="00B050"/>
                </a:solidFill>
              </a:rPr>
              <a:t>emissão de </a:t>
            </a:r>
            <a:r>
              <a:rPr lang="pt-BR" sz="2800" dirty="0" smtClean="0">
                <a:solidFill>
                  <a:srgbClr val="00B050"/>
                </a:solidFill>
              </a:rPr>
              <a:t>carbono;</a:t>
            </a:r>
            <a:endParaRPr lang="pt-BR" sz="2800" dirty="0" smtClean="0">
              <a:solidFill>
                <a:srgbClr val="00B05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Recuperação de terras </a:t>
            </a:r>
            <a:r>
              <a:rPr lang="pt-BR" sz="2800" dirty="0" smtClean="0">
                <a:solidFill>
                  <a:srgbClr val="00B050"/>
                </a:solidFill>
              </a:rPr>
              <a:t>degradadas;</a:t>
            </a:r>
            <a:endParaRPr lang="pt-BR" sz="2800" dirty="0" smtClean="0">
              <a:solidFill>
                <a:srgbClr val="00B05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Oportunidades de emprego </a:t>
            </a:r>
            <a:r>
              <a:rPr lang="pt-BR" sz="2800" dirty="0" smtClean="0">
                <a:solidFill>
                  <a:srgbClr val="00B050"/>
                </a:solidFill>
              </a:rPr>
              <a:t>digno;</a:t>
            </a:r>
            <a:endParaRPr lang="pt-BR" sz="2800" dirty="0" smtClean="0">
              <a:solidFill>
                <a:srgbClr val="00B05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Novas alternativas produtivas (piscicultura, </a:t>
            </a:r>
            <a:r>
              <a:rPr lang="pt-BR" sz="2800" dirty="0" smtClean="0">
                <a:solidFill>
                  <a:srgbClr val="00B050"/>
                </a:solidFill>
              </a:rPr>
              <a:t>agricultura </a:t>
            </a:r>
            <a:r>
              <a:rPr lang="pt-BR" sz="2800" dirty="0" smtClean="0">
                <a:solidFill>
                  <a:srgbClr val="00B050"/>
                </a:solidFill>
              </a:rPr>
              <a:t>urbana e </a:t>
            </a:r>
            <a:r>
              <a:rPr lang="pt-BR" sz="2800" dirty="0" err="1" smtClean="0">
                <a:solidFill>
                  <a:srgbClr val="00B050"/>
                </a:solidFill>
              </a:rPr>
              <a:t>periurbana</a:t>
            </a:r>
            <a:r>
              <a:rPr lang="pt-BR" sz="2800" dirty="0" smtClean="0">
                <a:solidFill>
                  <a:srgbClr val="00B050"/>
                </a:solidFill>
              </a:rPr>
              <a:t>, insetocultura, recursos </a:t>
            </a:r>
            <a:r>
              <a:rPr lang="pt-BR" sz="2800" dirty="0" smtClean="0">
                <a:solidFill>
                  <a:srgbClr val="00B050"/>
                </a:solidFill>
              </a:rPr>
              <a:t>marinhos</a:t>
            </a:r>
            <a:r>
              <a:rPr lang="pt-BR" sz="2800" dirty="0" smtClean="0">
                <a:solidFill>
                  <a:srgbClr val="00B050"/>
                </a:solidFill>
              </a:rPr>
              <a:t>, como quinoa, frutos do </a:t>
            </a:r>
            <a:r>
              <a:rPr lang="pt-BR" sz="2800" dirty="0" smtClean="0">
                <a:solidFill>
                  <a:srgbClr val="00B050"/>
                </a:solidFill>
              </a:rPr>
              <a:t>mar);</a:t>
            </a:r>
            <a:endParaRPr lang="pt-BR" sz="2800" dirty="0" smtClean="0">
              <a:solidFill>
                <a:srgbClr val="00B05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Proteção da </a:t>
            </a:r>
            <a:r>
              <a:rPr lang="pt-BR" sz="2800" dirty="0" smtClean="0">
                <a:solidFill>
                  <a:srgbClr val="00B050"/>
                </a:solidFill>
              </a:rPr>
              <a:t>biodiversidade;</a:t>
            </a:r>
            <a:endParaRPr lang="pt-BR" sz="2800" dirty="0" smtClean="0">
              <a:solidFill>
                <a:srgbClr val="00B05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Mudanças nos padrões de </a:t>
            </a:r>
            <a:r>
              <a:rPr lang="pt-BR" sz="2800" dirty="0" smtClean="0">
                <a:solidFill>
                  <a:srgbClr val="00B050"/>
                </a:solidFill>
              </a:rPr>
              <a:t>consumo.</a:t>
            </a:r>
            <a:endParaRPr lang="pt-BR" sz="2800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pt-BR" sz="2800" dirty="0" smtClean="0"/>
              <a:t> </a:t>
            </a:r>
          </a:p>
          <a:p>
            <a:pPr algn="just"/>
            <a:endParaRPr lang="pt-BR" sz="28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44D58-8A8B-4ED2-8214-9D141D57B7A5}" type="slidenum">
              <a:rPr lang="es-ES_tradnl" smtClean="0"/>
              <a:pPr>
                <a:defRPr/>
              </a:pPr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2212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955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CL" sz="4000" b="1" dirty="0" smtClean="0">
                <a:solidFill>
                  <a:srgbClr val="00B050"/>
                </a:solidFill>
              </a:rPr>
              <a:t>MUITO OBRIGADO </a:t>
            </a:r>
          </a:p>
          <a:p>
            <a:pPr marL="0" indent="0" algn="ctr">
              <a:buNone/>
            </a:pPr>
            <a:r>
              <a:rPr lang="es-CL" sz="4000" b="1" dirty="0" smtClean="0">
                <a:solidFill>
                  <a:srgbClr val="00B050"/>
                </a:solidFill>
              </a:rPr>
              <a:t>A TODAS E </a:t>
            </a:r>
            <a:r>
              <a:rPr lang="es-CL" sz="4000" b="1" dirty="0" smtClean="0">
                <a:solidFill>
                  <a:srgbClr val="00B050"/>
                </a:solidFill>
              </a:rPr>
              <a:t>A </a:t>
            </a:r>
            <a:r>
              <a:rPr lang="es-CL" sz="4000" b="1" smtClean="0">
                <a:solidFill>
                  <a:srgbClr val="00B050"/>
                </a:solidFill>
              </a:rPr>
              <a:t>TODOS !!! </a:t>
            </a:r>
            <a:r>
              <a:rPr lang="es-CL" sz="4000" b="1" dirty="0" err="1" smtClean="0">
                <a:solidFill>
                  <a:srgbClr val="00B050"/>
                </a:solidFill>
              </a:rPr>
              <a:t>Parabéns</a:t>
            </a:r>
            <a:r>
              <a:rPr lang="es-CL" sz="4000" b="1" dirty="0" smtClean="0">
                <a:solidFill>
                  <a:srgbClr val="00B050"/>
                </a:solidFill>
              </a:rPr>
              <a:t> </a:t>
            </a:r>
            <a:r>
              <a:rPr lang="es-CL" sz="4000" b="1" dirty="0" smtClean="0">
                <a:solidFill>
                  <a:srgbClr val="00B050"/>
                </a:solidFill>
              </a:rPr>
              <a:t>a </a:t>
            </a:r>
            <a:r>
              <a:rPr lang="es-CL" sz="4000" b="1" dirty="0" err="1" smtClean="0">
                <a:solidFill>
                  <a:srgbClr val="00B050"/>
                </a:solidFill>
              </a:rPr>
              <a:t>tod@s</a:t>
            </a:r>
            <a:r>
              <a:rPr lang="es-CL" sz="4000" b="1" dirty="0" smtClean="0">
                <a:solidFill>
                  <a:srgbClr val="00B050"/>
                </a:solidFill>
              </a:rPr>
              <a:t> os/as</a:t>
            </a:r>
          </a:p>
          <a:p>
            <a:pPr marL="0" indent="0" algn="ctr">
              <a:buNone/>
            </a:pPr>
            <a:r>
              <a:rPr lang="es-CL" sz="4000" b="1" dirty="0" err="1" smtClean="0">
                <a:solidFill>
                  <a:srgbClr val="00B050"/>
                </a:solidFill>
              </a:rPr>
              <a:t>agrônom@s</a:t>
            </a:r>
            <a:r>
              <a:rPr lang="es-CL" sz="4000" b="1" dirty="0" smtClean="0">
                <a:solidFill>
                  <a:srgbClr val="00B050"/>
                </a:solidFill>
              </a:rPr>
              <a:t>.</a:t>
            </a:r>
            <a:endParaRPr lang="es-CL" sz="4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s-CL" sz="4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44D58-8A8B-4ED2-8214-9D141D57B7A5}" type="slidenum">
              <a:rPr lang="es-ES_tradnl" smtClean="0"/>
              <a:pPr>
                <a:defRPr/>
              </a:pPr>
              <a:t>22</a:t>
            </a:fld>
            <a:endParaRPr lang="es-ES_tradnl"/>
          </a:p>
        </p:txBody>
      </p:sp>
      <p:pic>
        <p:nvPicPr>
          <p:cNvPr id="5" name="Picture 10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59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00B050"/>
                </a:solidFill>
              </a:rPr>
              <a:t>As dimensões da SAN</a:t>
            </a:r>
            <a:endParaRPr lang="pt-BR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</a:rPr>
              <a:t>Disponibilidade</a:t>
            </a:r>
          </a:p>
          <a:p>
            <a:endParaRPr lang="pt-BR" b="1" dirty="0" smtClean="0">
              <a:solidFill>
                <a:srgbClr val="FFC000"/>
              </a:solidFill>
            </a:endParaRPr>
          </a:p>
          <a:p>
            <a:r>
              <a:rPr lang="pt-BR" b="1" dirty="0" smtClean="0">
                <a:solidFill>
                  <a:srgbClr val="FFC000"/>
                </a:solidFill>
              </a:rPr>
              <a:t>Acesso </a:t>
            </a:r>
            <a:endParaRPr lang="pt-BR" b="1" dirty="0" smtClean="0">
              <a:solidFill>
                <a:srgbClr val="FFC000"/>
              </a:solidFill>
            </a:endParaRPr>
          </a:p>
          <a:p>
            <a:endParaRPr lang="pt-BR" b="1" dirty="0" smtClean="0">
              <a:solidFill>
                <a:srgbClr val="FFC000"/>
              </a:solidFill>
            </a:endParaRPr>
          </a:p>
          <a:p>
            <a:r>
              <a:rPr lang="pt-BR" b="1" dirty="0" smtClean="0">
                <a:solidFill>
                  <a:srgbClr val="FFC000"/>
                </a:solidFill>
              </a:rPr>
              <a:t>Utilização </a:t>
            </a:r>
            <a:endParaRPr lang="pt-BR" b="1" dirty="0" smtClean="0">
              <a:solidFill>
                <a:srgbClr val="FFC000"/>
              </a:solidFill>
            </a:endParaRPr>
          </a:p>
          <a:p>
            <a:endParaRPr lang="pt-BR" b="1" dirty="0" smtClean="0">
              <a:solidFill>
                <a:srgbClr val="FFC000"/>
              </a:solidFill>
            </a:endParaRPr>
          </a:p>
          <a:p>
            <a:r>
              <a:rPr lang="pt-BR" b="1" dirty="0">
                <a:solidFill>
                  <a:srgbClr val="FFC000"/>
                </a:solidFill>
              </a:rPr>
              <a:t>E</a:t>
            </a:r>
            <a:r>
              <a:rPr lang="pt-BR" b="1" dirty="0" smtClean="0">
                <a:solidFill>
                  <a:srgbClr val="FFC000"/>
                </a:solidFill>
              </a:rPr>
              <a:t>stabilidade no tempo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44D58-8A8B-4ED2-8214-9D141D57B7A5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04" y="2143116"/>
            <a:ext cx="3435096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83567" y="44624"/>
            <a:ext cx="7560841" cy="4059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3568" y="93693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conjunto de indicadores de segurança alimentar</a:t>
            </a:r>
            <a:endParaRPr lang="pt-BR" sz="1400" b="1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567" y="482044"/>
            <a:ext cx="4257065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2312" y="446108"/>
            <a:ext cx="4111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smtClean="0">
                <a:latin typeface="Calibri" panose="020F0502020204030204" pitchFamily="34" charset="0"/>
                <a:cs typeface="Arial" panose="020B0604020202020204" pitchFamily="34" charset="0"/>
              </a:rPr>
              <a:t>INDICADORES DE SEGURANÇA ALIMENTAR</a:t>
            </a:r>
            <a:endParaRPr lang="pt-BR" sz="11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11408" y="482044"/>
            <a:ext cx="1648823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220072" y="450885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smtClean="0">
                <a:latin typeface="Calibri" panose="020F0502020204030204" pitchFamily="34" charset="0"/>
                <a:cs typeface="Arial" panose="020B0604020202020204" pitchFamily="34" charset="0"/>
              </a:rPr>
              <a:t>DIMENSÃO</a:t>
            </a:r>
            <a:endParaRPr lang="pt-BR" sz="11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732240" y="482044"/>
            <a:ext cx="1512168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76206" y="724489"/>
            <a:ext cx="4257065" cy="907561"/>
          </a:xfrm>
          <a:prstGeom prst="rect">
            <a:avLst/>
          </a:prstGeom>
          <a:solidFill>
            <a:srgbClr val="FF993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4950" y="693331"/>
            <a:ext cx="42583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Adequado suprimento energético dietético médio</a:t>
            </a:r>
          </a:p>
          <a:p>
            <a:r>
              <a:rPr lang="pt-BR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Valor médio da produção de alimentos</a:t>
            </a:r>
          </a:p>
          <a:p>
            <a:r>
              <a:rPr lang="pt-BR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Divisão do suprimento dietético derivado de cereais, raízes e tubérculos</a:t>
            </a:r>
          </a:p>
          <a:p>
            <a:r>
              <a:rPr lang="pt-BR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Média de suprimento </a:t>
            </a:r>
            <a:r>
              <a:rPr lang="pt-BR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proteico</a:t>
            </a:r>
            <a:endParaRPr lang="pt-BR" sz="1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1100" dirty="0">
                <a:latin typeface="Calibri" panose="020F0502020204030204" pitchFamily="34" charset="0"/>
                <a:cs typeface="Arial" panose="020B0604020202020204" pitchFamily="34" charset="0"/>
              </a:rPr>
              <a:t>Média de suprimento </a:t>
            </a:r>
            <a:r>
              <a:rPr lang="pt-BR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proteico </a:t>
            </a:r>
            <a:r>
              <a:rPr lang="pt-BR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de origem animal</a:t>
            </a:r>
            <a:endParaRPr lang="pt-BR" sz="11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004047" y="724489"/>
            <a:ext cx="1656183" cy="907561"/>
          </a:xfrm>
          <a:prstGeom prst="rect">
            <a:avLst/>
          </a:prstGeom>
          <a:solidFill>
            <a:srgbClr val="FF993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220072" y="1031885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smtClean="0">
                <a:latin typeface="Calibri" panose="020F0502020204030204" pitchFamily="34" charset="0"/>
                <a:cs typeface="Arial" panose="020B0604020202020204" pitchFamily="34" charset="0"/>
              </a:rPr>
              <a:t>DISPONIBILIDADE</a:t>
            </a:r>
            <a:endParaRPr lang="pt-BR" sz="11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732240" y="724489"/>
            <a:ext cx="1504807" cy="320426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881863" y="2075951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smtClean="0">
                <a:latin typeface="Calibri" panose="020F0502020204030204" pitchFamily="34" charset="0"/>
                <a:cs typeface="Arial" panose="020B0604020202020204" pitchFamily="34" charset="0"/>
              </a:rPr>
              <a:t>DETERMINANTES</a:t>
            </a:r>
          </a:p>
          <a:p>
            <a:pPr algn="ctr"/>
            <a:r>
              <a:rPr lang="pt-BR" sz="1100" b="1" smtClean="0">
                <a:latin typeface="Calibri" panose="020F0502020204030204" pitchFamily="34" charset="0"/>
                <a:cs typeface="Arial" panose="020B0604020202020204" pitchFamily="34" charset="0"/>
              </a:rPr>
              <a:t>ESTÁTICOS</a:t>
            </a:r>
          </a:p>
          <a:p>
            <a:pPr algn="ctr"/>
            <a:r>
              <a:rPr lang="pt-BR" sz="1100" b="1" smtClean="0"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pt-BR" sz="1100" b="1" smtClean="0">
                <a:latin typeface="Calibri" panose="020F0502020204030204" pitchFamily="34" charset="0"/>
                <a:cs typeface="Arial" panose="020B0604020202020204" pitchFamily="34" charset="0"/>
              </a:rPr>
              <a:t>DINÂMICOS</a:t>
            </a:r>
            <a:endParaRPr lang="pt-BR" sz="11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84824" y="1703564"/>
            <a:ext cx="4257065" cy="259489"/>
          </a:xfrm>
          <a:prstGeom prst="rect">
            <a:avLst/>
          </a:prstGeom>
          <a:solidFill>
            <a:srgbClr val="FF99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75565" y="1688232"/>
            <a:ext cx="4118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Índice de preços de alimentos </a:t>
            </a:r>
            <a:r>
              <a:rPr lang="pt-BR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domésticos</a:t>
            </a:r>
            <a:endParaRPr lang="pt-BR" sz="11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012665" y="1703564"/>
            <a:ext cx="1656183" cy="259489"/>
          </a:xfrm>
          <a:prstGeom prst="rect">
            <a:avLst/>
          </a:prstGeom>
          <a:solidFill>
            <a:srgbClr val="FF99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148064" y="1701443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smtClean="0">
                <a:latin typeface="Calibri" panose="020F0502020204030204" pitchFamily="34" charset="0"/>
                <a:cs typeface="Arial" panose="020B0604020202020204" pitchFamily="34" charset="0"/>
              </a:rPr>
              <a:t>ACESSO ECONÔMICO</a:t>
            </a:r>
            <a:endParaRPr lang="pt-BR" sz="11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83568" y="1991596"/>
            <a:ext cx="4257065" cy="415555"/>
          </a:xfrm>
          <a:prstGeom prst="rect">
            <a:avLst/>
          </a:prstGeom>
          <a:solidFill>
            <a:srgbClr val="FF99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5011409" y="1991596"/>
            <a:ext cx="1656183" cy="415555"/>
          </a:xfrm>
          <a:prstGeom prst="rect">
            <a:avLst/>
          </a:prstGeom>
          <a:solidFill>
            <a:srgbClr val="FF99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83568" y="1976264"/>
            <a:ext cx="4118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Acesso a melhores recursos de água</a:t>
            </a:r>
          </a:p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Acesso a melhores instalações sanitárias</a:t>
            </a:r>
            <a:endParaRPr lang="pt-BR" sz="11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148064" y="2061483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smtClean="0">
                <a:latin typeface="Calibri" panose="020F0502020204030204" pitchFamily="34" charset="0"/>
                <a:cs typeface="Arial" panose="020B0604020202020204" pitchFamily="34" charset="0"/>
              </a:rPr>
              <a:t>UTILIZAÇÃO</a:t>
            </a:r>
            <a:endParaRPr lang="pt-BR" sz="11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83568" y="2460672"/>
            <a:ext cx="4257065" cy="703587"/>
          </a:xfrm>
          <a:prstGeom prst="rect">
            <a:avLst/>
          </a:prstGeom>
          <a:solidFill>
            <a:srgbClr val="92B54B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011409" y="2460672"/>
            <a:ext cx="1656183" cy="703587"/>
          </a:xfrm>
          <a:prstGeom prst="rect">
            <a:avLst/>
          </a:prstGeom>
          <a:solidFill>
            <a:srgbClr val="92B54B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155424" y="2681660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smtClean="0">
                <a:latin typeface="Calibri" panose="020F0502020204030204" pitchFamily="34" charset="0"/>
                <a:cs typeface="Arial" panose="020B0604020202020204" pitchFamily="34" charset="0"/>
              </a:rPr>
              <a:t>VULNERABILIDADE</a:t>
            </a:r>
            <a:endParaRPr lang="pt-BR" sz="11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90929" y="2445340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Taxa de dependência de importação de cereais</a:t>
            </a:r>
          </a:p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Porcentagem de terras aráveis equipadas para irrigação</a:t>
            </a:r>
          </a:p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Valor das importações de alimentos sobre o total de mercadorias exportadas</a:t>
            </a:r>
            <a:endParaRPr lang="pt-BR" sz="11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683568" y="3225168"/>
            <a:ext cx="4257065" cy="703587"/>
          </a:xfrm>
          <a:prstGeom prst="rect">
            <a:avLst/>
          </a:prstGeom>
          <a:solidFill>
            <a:srgbClr val="92B54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5011409" y="3225168"/>
            <a:ext cx="1656183" cy="703587"/>
          </a:xfrm>
          <a:prstGeom prst="rect">
            <a:avLst/>
          </a:prstGeom>
          <a:solidFill>
            <a:srgbClr val="92B54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155424" y="3446156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smtClean="0">
                <a:latin typeface="Calibri" panose="020F0502020204030204" pitchFamily="34" charset="0"/>
                <a:cs typeface="Arial" panose="020B0604020202020204" pitchFamily="34" charset="0"/>
              </a:rPr>
              <a:t>CHOQUES</a:t>
            </a:r>
            <a:endParaRPr lang="pt-BR" sz="11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90929" y="3209836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Estabilidade política e ausência de violência/terrorismo</a:t>
            </a:r>
          </a:p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Volatilidade dos preços domésticos de alimentos</a:t>
            </a:r>
          </a:p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Variabilidade da produção de alimentos per capita</a:t>
            </a:r>
          </a:p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Variabilidade de suprimento de alimentos</a:t>
            </a:r>
            <a:endParaRPr lang="pt-BR" sz="11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6732240" y="3959675"/>
            <a:ext cx="1504807" cy="2179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881863" y="4583884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smtClean="0">
                <a:latin typeface="Calibri" panose="020F0502020204030204" pitchFamily="34" charset="0"/>
                <a:cs typeface="Arial" panose="020B0604020202020204" pitchFamily="34" charset="0"/>
              </a:rPr>
              <a:t>RESULTADOS</a:t>
            </a:r>
            <a:endParaRPr lang="pt-BR" sz="11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683568" y="3959676"/>
            <a:ext cx="4257065" cy="7035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5011409" y="3959676"/>
            <a:ext cx="1656183" cy="7035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5155424" y="418066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smtClean="0">
                <a:latin typeface="Calibri" panose="020F0502020204030204" pitchFamily="34" charset="0"/>
                <a:cs typeface="Arial" panose="020B0604020202020204" pitchFamily="34" charset="0"/>
              </a:rPr>
              <a:t>ACESSO</a:t>
            </a:r>
            <a:endParaRPr lang="pt-BR" sz="11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690929" y="3944344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Prevalência de subnutrição</a:t>
            </a:r>
          </a:p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Participação dos gastos com alimentos entre os pobres</a:t>
            </a:r>
          </a:p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Profundidade do déficit de alimentos</a:t>
            </a:r>
          </a:p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Prevalência de inadequação alimentar</a:t>
            </a:r>
            <a:endParaRPr lang="pt-BR" sz="11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690929" y="4714689"/>
            <a:ext cx="4257065" cy="14248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5018770" y="4714689"/>
            <a:ext cx="1656183" cy="14248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162785" y="4935677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smtClean="0">
                <a:latin typeface="Calibri" panose="020F0502020204030204" pitchFamily="34" charset="0"/>
                <a:cs typeface="Arial" panose="020B0604020202020204" pitchFamily="34" charset="0"/>
              </a:rPr>
              <a:t>ACESSO</a:t>
            </a:r>
            <a:endParaRPr lang="pt-BR" sz="11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698289" y="4699357"/>
            <a:ext cx="4234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Porcentagem de crianças menores de 5 anos afetadas pelo desperdício</a:t>
            </a:r>
          </a:p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Porcentagem de crianças menores de 5 anos que passam fome</a:t>
            </a:r>
          </a:p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Porcentagem de crianças menores de 5 anos abaixo do peso</a:t>
            </a:r>
          </a:p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Porcentagem de adultos que estão abaixo do peso</a:t>
            </a:r>
          </a:p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Prevalência de anemia entre mulheres grávidas</a:t>
            </a:r>
          </a:p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Prevalência de anemia entre crianças menores de 5 anos</a:t>
            </a:r>
          </a:p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Prevalência de deficiência de vitamina A (aproximação)</a:t>
            </a:r>
          </a:p>
          <a:p>
            <a:r>
              <a:rPr lang="pt-BR" sz="1100" smtClean="0">
                <a:latin typeface="Calibri" panose="020F0502020204030204" pitchFamily="34" charset="0"/>
                <a:cs typeface="Arial" panose="020B0604020202020204" pitchFamily="34" charset="0"/>
              </a:rPr>
              <a:t>Prevalência de deficiência de iodo (aproximação)</a:t>
            </a:r>
            <a:endParaRPr lang="pt-BR" sz="11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smtClean="0">
                <a:solidFill>
                  <a:schemeClr val="accent3">
                    <a:lumMod val="75000"/>
                  </a:schemeClr>
                </a:solidFill>
              </a:rPr>
              <a:t>AS DIMENCÕES DA SAN</a:t>
            </a:r>
            <a:endParaRPr lang="pt-BR" b="1" u="sng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>
                <a:solidFill>
                  <a:srgbClr val="00B050"/>
                </a:solidFill>
              </a:rPr>
              <a:t>DISPONIBILIDADE –PRODUCÃO </a:t>
            </a:r>
          </a:p>
          <a:p>
            <a:r>
              <a:rPr lang="pt-BR" smtClean="0">
                <a:solidFill>
                  <a:srgbClr val="00B050"/>
                </a:solidFill>
              </a:rPr>
              <a:t>ACCESSO </a:t>
            </a:r>
          </a:p>
          <a:p>
            <a:r>
              <a:rPr lang="pt-BR" smtClean="0">
                <a:solidFill>
                  <a:srgbClr val="00B050"/>
                </a:solidFill>
              </a:rPr>
              <a:t>USOS HABITOS ALIMENTOS NÃO SAUDAVEIS </a:t>
            </a:r>
          </a:p>
          <a:p>
            <a:r>
              <a:rPr lang="pt-BR" smtClean="0">
                <a:solidFill>
                  <a:srgbClr val="00B050"/>
                </a:solidFill>
              </a:rPr>
              <a:t>ESTABILIDADE NO TEMPO</a:t>
            </a:r>
            <a:endParaRPr lang="pt-BR">
              <a:solidFill>
                <a:srgbClr val="00B05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44D58-8A8B-4ED2-8214-9D141D57B7A5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86800" cy="612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44D58-8A8B-4ED2-8214-9D141D57B7A5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6" y="1111721"/>
            <a:ext cx="81248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0676" y="188391"/>
            <a:ext cx="8124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Prevalência de subnutrição e progresso no sentido das metas da Cúpula Mundial da Alimentação e dos</a:t>
            </a:r>
          </a:p>
          <a:p>
            <a:r>
              <a:rPr lang="pt-BR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Objetivos de Desenvolvimento do Milênio (ODM)</a:t>
            </a:r>
            <a:endParaRPr lang="en-GB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114536" y="2214554"/>
            <a:ext cx="914400" cy="528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214810" y="2214554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428860" y="5393545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4214810" y="5393545"/>
            <a:ext cx="57150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3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3083" y="0"/>
            <a:ext cx="8640960" cy="6669360"/>
            <a:chOff x="107504" y="0"/>
            <a:chExt cx="8064896" cy="68580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113412"/>
              <a:ext cx="8064896" cy="57445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0"/>
              <a:ext cx="6105525" cy="10953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</p:grpSp>
      <p:cxnSp>
        <p:nvCxnSpPr>
          <p:cNvPr id="5" name="Conector reto 4"/>
          <p:cNvCxnSpPr/>
          <p:nvPr/>
        </p:nvCxnSpPr>
        <p:spPr>
          <a:xfrm>
            <a:off x="7380312" y="1065245"/>
            <a:ext cx="936104" cy="17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7380312" y="1065245"/>
            <a:ext cx="0" cy="56041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7380312" y="6669360"/>
            <a:ext cx="936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8316416" y="1082786"/>
            <a:ext cx="0" cy="55865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251520" y="1065245"/>
            <a:ext cx="80648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07669" y="1484784"/>
            <a:ext cx="80648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251520" y="1065245"/>
            <a:ext cx="0" cy="4195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rco 13"/>
          <p:cNvSpPr/>
          <p:nvPr/>
        </p:nvSpPr>
        <p:spPr>
          <a:xfrm>
            <a:off x="2261004" y="1082786"/>
            <a:ext cx="438787" cy="384456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Arco 14"/>
          <p:cNvSpPr/>
          <p:nvPr/>
        </p:nvSpPr>
        <p:spPr>
          <a:xfrm>
            <a:off x="3826768" y="1027584"/>
            <a:ext cx="745232" cy="439658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Arco 15"/>
          <p:cNvSpPr/>
          <p:nvPr/>
        </p:nvSpPr>
        <p:spPr>
          <a:xfrm>
            <a:off x="5724128" y="1082786"/>
            <a:ext cx="216024" cy="164627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0" y="188640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</a:t>
            </a:r>
            <a:r>
              <a:rPr lang="pt-BR" sz="24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Atual</a:t>
            </a:r>
            <a:endParaRPr lang="pt-BR" sz="240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1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44D58-8A8B-4ED2-8214-9D141D57B7A5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  <p:sp>
        <p:nvSpPr>
          <p:cNvPr id="5" name="Rectangle 4"/>
          <p:cNvSpPr/>
          <p:nvPr/>
        </p:nvSpPr>
        <p:spPr>
          <a:xfrm>
            <a:off x="755576" y="1159629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Apesar de todo o </a:t>
            </a:r>
            <a:r>
              <a:rPr lang="pt-B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trabalho, </a:t>
            </a:r>
          </a:p>
          <a:p>
            <a:pPr algn="ctr"/>
            <a:r>
              <a:rPr lang="pt-BR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842 </a:t>
            </a:r>
            <a:r>
              <a:rPr lang="pt-B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milhões de pessoas </a:t>
            </a:r>
            <a:endParaRPr lang="pt-BR" sz="32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pt-B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 </a:t>
            </a: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todo o mundo ainda passam fome.</a:t>
            </a:r>
          </a:p>
        </p:txBody>
      </p:sp>
      <p:sp>
        <p:nvSpPr>
          <p:cNvPr id="6" name="Rectangle 5"/>
          <p:cNvSpPr/>
          <p:nvPr/>
        </p:nvSpPr>
        <p:spPr>
          <a:xfrm>
            <a:off x="797496" y="3207747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Isso significa que </a:t>
            </a:r>
          </a:p>
          <a:p>
            <a:pPr algn="ctr"/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em cada 8 pessoas no mundo e </a:t>
            </a:r>
          </a:p>
          <a:p>
            <a:pPr algn="ctr"/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em cada 4 na África</a:t>
            </a:r>
          </a:p>
          <a:p>
            <a:pPr algn="ctr"/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1/12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América Latina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sofrem de fome crônica, </a:t>
            </a:r>
            <a:b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não tendo o que comer regularmente.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01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44D58-8A8B-4ED2-8214-9D141D57B7A5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141" y="1256482"/>
            <a:ext cx="8656339" cy="462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1"/>
          <p:cNvSpPr txBox="1"/>
          <p:nvPr/>
        </p:nvSpPr>
        <p:spPr>
          <a:xfrm>
            <a:off x="251520" y="47667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006600"/>
                </a:solidFill>
              </a:rPr>
              <a:t>Grandes diferenças persistem entre as regiões em relação à fome</a:t>
            </a:r>
          </a:p>
        </p:txBody>
      </p:sp>
      <p:cxnSp>
        <p:nvCxnSpPr>
          <p:cNvPr id="7" name="Conector reto 4"/>
          <p:cNvCxnSpPr/>
          <p:nvPr/>
        </p:nvCxnSpPr>
        <p:spPr>
          <a:xfrm>
            <a:off x="323528" y="908720"/>
            <a:ext cx="66967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tângulo 3"/>
          <p:cNvSpPr/>
          <p:nvPr/>
        </p:nvSpPr>
        <p:spPr>
          <a:xfrm>
            <a:off x="421672" y="1328490"/>
            <a:ext cx="3926844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2"/>
          <p:cNvSpPr txBox="1"/>
          <p:nvPr/>
        </p:nvSpPr>
        <p:spPr>
          <a:xfrm>
            <a:off x="399616" y="1328490"/>
            <a:ext cx="392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smtClean="0">
                <a:solidFill>
                  <a:schemeClr val="bg1"/>
                </a:solidFill>
              </a:rPr>
              <a:t>A subnutrição nos países em desenvolvimento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10" name="Retângulo 7"/>
          <p:cNvSpPr/>
          <p:nvPr/>
        </p:nvSpPr>
        <p:spPr>
          <a:xfrm>
            <a:off x="4772645" y="1294518"/>
            <a:ext cx="3926844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8"/>
          <p:cNvSpPr txBox="1"/>
          <p:nvPr/>
        </p:nvSpPr>
        <p:spPr>
          <a:xfrm>
            <a:off x="4772645" y="1315277"/>
            <a:ext cx="392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smtClean="0">
                <a:solidFill>
                  <a:schemeClr val="bg1"/>
                </a:solidFill>
              </a:rPr>
              <a:t>Subnutrição em 2011-2013 por região (milhões)</a:t>
            </a:r>
            <a:endParaRPr lang="pt-BR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27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953</Words>
  <Application>Microsoft Office PowerPoint</Application>
  <PresentationFormat>Apresentação na tela (4:3)</PresentationFormat>
  <Paragraphs>170</Paragraphs>
  <Slides>22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Office Theme</vt:lpstr>
      <vt:lpstr>OS DESAFIOS ESTRATÉGICOS DO BRASIL EM SEGURANÇA ALIMENTAR</vt:lpstr>
      <vt:lpstr>CONTEÚDOS</vt:lpstr>
      <vt:lpstr>As dimensões da SAN</vt:lpstr>
      <vt:lpstr>Apresentação do PowerPoint</vt:lpstr>
      <vt:lpstr>AS DIMENCÕES DA SAN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PROBLEMA</vt:lpstr>
      <vt:lpstr>População em 2050</vt:lpstr>
      <vt:lpstr>Num contexto de mudanças climáticas</vt:lpstr>
      <vt:lpstr>O papel do Brasil nesse quadro  Os países com maior potencial: Brasil, EEUU, Ucrânia, Rússia, Austrália Celeiro: Não somente fornecer alimentos para os países menos desenvolvidos, mas também tecnologias, conhecimento, assessoria em políticas sociais, e financiamento para o desenvolvimento. O aumento tem que vir da produtividade (80%) e expansão (20%) Inovação e diversificação (padrão de prod.)     </vt:lpstr>
      <vt:lpstr>Por que Brasil?</vt:lpstr>
      <vt:lpstr>O que é preciso ?</vt:lpstr>
      <vt:lpstr>Algumas opções em nível internacional </vt:lpstr>
      <vt:lpstr>Mais opções</vt:lpstr>
      <vt:lpstr>Apresentação do PowerPoint</vt:lpstr>
    </vt:vector>
  </TitlesOfParts>
  <Company>oMac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Omar Espinoza</dc:creator>
  <cp:lastModifiedBy>Lidiane Barbosa</cp:lastModifiedBy>
  <cp:revision>410</cp:revision>
  <dcterms:created xsi:type="dcterms:W3CDTF">2009-06-03T18:18:52Z</dcterms:created>
  <dcterms:modified xsi:type="dcterms:W3CDTF">2013-11-20T12:23:15Z</dcterms:modified>
</cp:coreProperties>
</file>